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6" r:id="rId13"/>
    <p:sldId id="267" r:id="rId14"/>
    <p:sldId id="287" r:id="rId15"/>
    <p:sldId id="268" r:id="rId16"/>
    <p:sldId id="271" r:id="rId17"/>
    <p:sldId id="288" r:id="rId18"/>
    <p:sldId id="270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7" r:id="rId27"/>
    <p:sldId id="296" r:id="rId28"/>
    <p:sldId id="301" r:id="rId29"/>
    <p:sldId id="298" r:id="rId30"/>
    <p:sldId id="300" r:id="rId31"/>
    <p:sldId id="299" r:id="rId32"/>
    <p:sldId id="30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91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E93663-A615-4A94-A555-9CBFEB2206CB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Deeper Assembly:</a:t>
            </a:r>
            <a:br>
              <a:rPr lang="en-US" dirty="0" smtClean="0"/>
            </a:br>
            <a:r>
              <a:rPr lang="en-US" sz="4000" dirty="0" smtClean="0"/>
              <a:t>Addressing, Conditions, </a:t>
            </a:r>
            <a:br>
              <a:rPr lang="en-US" sz="4000" dirty="0" smtClean="0"/>
            </a:br>
            <a:r>
              <a:rPr lang="en-US" sz="4000" dirty="0" smtClean="0"/>
              <a:t>Branching, and Loops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7854696" cy="1752600"/>
          </a:xfrm>
        </p:spPr>
        <p:txBody>
          <a:bodyPr>
            <a:normAutofit/>
          </a:bodyPr>
          <a:lstStyle/>
          <a:p>
            <a:pPr algn="l"/>
            <a:r>
              <a:rPr lang="en-US" sz="1200" dirty="0" smtClean="0"/>
              <a:t>Some material taken from Assembly Language for x86 Processors by Kip Irvine © Pearson Education, 2010</a:t>
            </a:r>
          </a:p>
          <a:p>
            <a:pPr algn="l"/>
            <a:endParaRPr lang="en-US" sz="1200" dirty="0"/>
          </a:p>
          <a:p>
            <a:pPr algn="l"/>
            <a:endParaRPr lang="en-US" sz="1200" dirty="0" smtClean="0"/>
          </a:p>
          <a:p>
            <a:pPr algn="l"/>
            <a:endParaRPr lang="en-US" sz="1800" dirty="0" smtClean="0"/>
          </a:p>
          <a:p>
            <a:pPr algn="l"/>
            <a:r>
              <a:rPr lang="en-US" sz="1800" dirty="0" smtClean="0"/>
              <a:t>Slides revised 2/13/2014 by Patrick Kelley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826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10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51641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Negate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108841" y="1905000"/>
            <a:ext cx="70104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-227013"/>
            <a:r>
              <a:rPr lang="en-US" altLang="en-US" dirty="0" err="1" smtClean="0"/>
              <a:t>neg</a:t>
            </a:r>
            <a:r>
              <a:rPr lang="en-US" altLang="en-US" dirty="0" smtClean="0"/>
              <a:t> or </a:t>
            </a:r>
            <a:r>
              <a:rPr lang="en-US" altLang="en-US" dirty="0" err="1" smtClean="0"/>
              <a:t>negu</a:t>
            </a:r>
            <a:r>
              <a:rPr lang="en-US" altLang="en-US" dirty="0" smtClean="0"/>
              <a:t> Rd, </a:t>
            </a:r>
            <a:r>
              <a:rPr lang="en-US" altLang="en-US" dirty="0" err="1" smtClean="0"/>
              <a:t>Rs</a:t>
            </a:r>
            <a:endParaRPr lang="en-US" altLang="en-US" dirty="0" smtClean="0"/>
          </a:p>
          <a:p>
            <a:pPr lvl="1"/>
            <a:r>
              <a:rPr lang="en-US" altLang="en-US" dirty="0"/>
              <a:t>Logic: </a:t>
            </a:r>
            <a:r>
              <a:rPr lang="en-US" altLang="en-US" i="1" dirty="0"/>
              <a:t>destination </a:t>
            </a:r>
            <a:r>
              <a:rPr lang="en-US" altLang="en-US" sz="2800" dirty="0">
                <a:sym typeface="Symbol" pitchFamily="18" charset="2"/>
              </a:rPr>
              <a:t> </a:t>
            </a:r>
            <a:r>
              <a:rPr lang="en-US" altLang="en-US" sz="2800" dirty="0" smtClean="0">
                <a:sym typeface="Symbol" pitchFamily="18" charset="2"/>
              </a:rPr>
              <a:t>0 - </a:t>
            </a:r>
            <a:r>
              <a:rPr lang="en-US" altLang="en-US" i="1" dirty="0" smtClean="0"/>
              <a:t>source </a:t>
            </a:r>
            <a:r>
              <a:rPr lang="en-US" altLang="en-US" dirty="0" err="1"/>
              <a:t>Rs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negu</a:t>
            </a:r>
            <a:r>
              <a:rPr lang="en-US" altLang="en-US" dirty="0" smtClean="0"/>
              <a:t> does not give exception if you try to negate maximum negative </a:t>
            </a:r>
          </a:p>
          <a:p>
            <a:r>
              <a:rPr lang="en-US" altLang="en-US" dirty="0"/>
              <a:t>Subtract operations are really a convenience, not needed since you can negate and add a number to get the same </a:t>
            </a:r>
            <a:r>
              <a:rPr lang="en-US" altLang="en-US" dirty="0" smtClean="0"/>
              <a:t>effect. </a:t>
            </a:r>
          </a:p>
          <a:p>
            <a:r>
              <a:rPr lang="en-US" altLang="en-US" dirty="0" smtClean="0"/>
              <a:t>However, negate in MIPS is implemented by doing a subtraction, so it actually would add a step.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840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11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77917" y="12954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What's Next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20917" y="2667000"/>
            <a:ext cx="6248400" cy="27432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Data Transfer Instructions</a:t>
            </a:r>
          </a:p>
          <a:p>
            <a:r>
              <a:rPr lang="en-US" altLang="en-US" dirty="0" smtClean="0"/>
              <a:t>Addition and Subtraction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Indirect Addressing</a:t>
            </a:r>
          </a:p>
          <a:p>
            <a:r>
              <a:rPr lang="en-US" altLang="en-US" dirty="0" smtClean="0"/>
              <a:t>JMP and BRANCH Instructions</a:t>
            </a:r>
          </a:p>
        </p:txBody>
      </p:sp>
    </p:spTree>
    <p:extLst>
      <p:ext uri="{BB962C8B-B14F-4D97-AF65-F5344CB8AC3E}">
        <p14:creationId xmlns:p14="http://schemas.microsoft.com/office/powerpoint/2010/main" val="25555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BDF291-ED15-4002-9628-C5883BAEF29E}" type="slidenum">
              <a:rPr lang="en-US" altLang="en-US" sz="1600">
                <a:latin typeface="Times New Roman" pitchFamily="18" charset="0"/>
              </a:rPr>
              <a:pPr eaLnBrk="1" hangingPunct="1"/>
              <a:t>12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1026"/>
          <p:cNvSpPr txBox="1">
            <a:spLocks noChangeArrowheads="1"/>
          </p:cNvSpPr>
          <p:nvPr/>
        </p:nvSpPr>
        <p:spPr>
          <a:xfrm>
            <a:off x="717331" y="893379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Indirect Addressing</a:t>
            </a:r>
          </a:p>
        </p:txBody>
      </p:sp>
      <p:sp>
        <p:nvSpPr>
          <p:cNvPr id="4" name="Rectangle 1027"/>
          <p:cNvSpPr txBox="1">
            <a:spLocks noChangeArrowheads="1"/>
          </p:cNvSpPr>
          <p:nvPr/>
        </p:nvSpPr>
        <p:spPr>
          <a:xfrm>
            <a:off x="709448" y="1905000"/>
            <a:ext cx="7588468" cy="3429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Recall that some operations take an offset and base as an operand</a:t>
            </a:r>
          </a:p>
          <a:p>
            <a:r>
              <a:rPr lang="en-US" altLang="en-US" dirty="0" smtClean="0"/>
              <a:t>We can store the base address of a data structure, like an array, in a register.</a:t>
            </a:r>
          </a:p>
          <a:p>
            <a:r>
              <a:rPr lang="en-US" altLang="en-US" dirty="0" smtClean="0"/>
              <a:t>Then we can refer to individual elements by adding an offset to the base address.</a:t>
            </a:r>
          </a:p>
          <a:p>
            <a:pPr lvl="1"/>
            <a:r>
              <a:rPr lang="en-US" altLang="en-US" dirty="0" smtClean="0"/>
              <a:t>This works well when offsets are known and the elements are few, as in stack frames. </a:t>
            </a:r>
          </a:p>
          <a:p>
            <a:pPr lvl="1"/>
            <a:r>
              <a:rPr lang="en-US" altLang="en-US" dirty="0" smtClean="0"/>
              <a:t>But since the offset must be a constant, it is cumbersome to use for long lists.</a:t>
            </a:r>
          </a:p>
          <a:p>
            <a:r>
              <a:rPr lang="en-US" altLang="en-US" dirty="0" smtClean="0"/>
              <a:t>An example is on the following slide: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32772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828799"/>
            <a:ext cx="8153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TITLE Add and Subtract           (AddSub2.s)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This program adds and subtracts 32-bit integers.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It uses offsets to get to the variables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.data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variables</a:t>
            </a:r>
          </a:p>
          <a:p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	.word	0x1000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.word	0x5000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.word	0x3000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Sum:	.word	0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.text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.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main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main:		# start of the main procedure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	$a0, </a:t>
            </a:r>
            <a:r>
              <a:rPr lang="en-US" sz="1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Put the base address in $a0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$t0, 0($a0)	# Put first number into $t0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$t1, 4($a0)	# Put second number into $t1</a:t>
            </a:r>
          </a:p>
          <a:p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lw</a:t>
            </a:r>
            <a:r>
              <a:rPr lang="en-US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$t2, 8($a0)	# Put third number into $t2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add	$t4, $t0, $t1	# Add first two numbers, put in $t4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sub	$t4, $t4, $t2	# Subtract third number from result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sw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$t4, Sum	# Put result in sum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$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# return to caller (exit program)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 smtClean="0"/>
              <a:t>Example: Using indirect addressing</a:t>
            </a:r>
          </a:p>
        </p:txBody>
      </p:sp>
    </p:spTree>
    <p:extLst>
      <p:ext uri="{BB962C8B-B14F-4D97-AF65-F5344CB8AC3E}">
        <p14:creationId xmlns:p14="http://schemas.microsoft.com/office/powerpoint/2010/main" val="29295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BDF291-ED15-4002-9628-C5883BAEF29E}" type="slidenum">
              <a:rPr lang="en-US" altLang="en-US" sz="1600">
                <a:latin typeface="Times New Roman" pitchFamily="18" charset="0"/>
              </a:rPr>
              <a:pPr eaLnBrk="1" hangingPunct="1"/>
              <a:t>14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1026"/>
          <p:cNvSpPr txBox="1">
            <a:spLocks noChangeArrowheads="1"/>
          </p:cNvSpPr>
          <p:nvPr/>
        </p:nvSpPr>
        <p:spPr>
          <a:xfrm>
            <a:off x="717331" y="893379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Indirect Addressing </a:t>
            </a:r>
            <a:r>
              <a:rPr lang="en-US" sz="3600" dirty="0" smtClean="0"/>
              <a:t>(cont.)</a:t>
            </a:r>
          </a:p>
        </p:txBody>
      </p:sp>
      <p:sp>
        <p:nvSpPr>
          <p:cNvPr id="4" name="Rectangle 1027"/>
          <p:cNvSpPr txBox="1">
            <a:spLocks noChangeArrowheads="1"/>
          </p:cNvSpPr>
          <p:nvPr/>
        </p:nvSpPr>
        <p:spPr>
          <a:xfrm>
            <a:off x="709448" y="1905000"/>
            <a:ext cx="7588468" cy="3429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A better way is to iterate through a list by adding to the base address.</a:t>
            </a:r>
          </a:p>
          <a:p>
            <a:r>
              <a:rPr lang="en-US" altLang="en-US" dirty="0" smtClean="0"/>
              <a:t>If the list contains complex data, we can create a list of base addresses (pointers) and iterate through those.</a:t>
            </a:r>
          </a:p>
          <a:p>
            <a:r>
              <a:rPr lang="en-US" altLang="en-US" dirty="0" smtClean="0"/>
              <a:t>Using base addresses as simple pointers (without an offset) also works well for structures like linked lists and queues.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2289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15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3400" y="1061545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What's Next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47800" y="2362200"/>
            <a:ext cx="6248400" cy="27432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Data Transfer Instructions</a:t>
            </a:r>
          </a:p>
          <a:p>
            <a:r>
              <a:rPr lang="en-US" altLang="en-US" dirty="0" smtClean="0"/>
              <a:t>Addition and Subtraction</a:t>
            </a:r>
          </a:p>
          <a:p>
            <a:r>
              <a:rPr lang="en-US" altLang="en-US" dirty="0" smtClean="0"/>
              <a:t>Indirect Addressing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JMP and BRANCH Instructions</a:t>
            </a:r>
          </a:p>
        </p:txBody>
      </p:sp>
    </p:spTree>
    <p:extLst>
      <p:ext uri="{BB962C8B-B14F-4D97-AF65-F5344CB8AC3E}">
        <p14:creationId xmlns:p14="http://schemas.microsoft.com/office/powerpoint/2010/main" val="2225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16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62000" y="609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Program Flow</a:t>
            </a:r>
            <a:endParaRPr lang="en-US" sz="24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90600" y="1295400"/>
            <a:ext cx="7543800" cy="4343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A processor does operations sequentially</a:t>
            </a:r>
          </a:p>
          <a:p>
            <a:pPr lvl="1"/>
            <a:r>
              <a:rPr lang="en-US" altLang="en-US" dirty="0" smtClean="0"/>
              <a:t>The Fetch – Decode – Execute cycle gets instructions in order</a:t>
            </a:r>
          </a:p>
          <a:p>
            <a:pPr lvl="1"/>
            <a:r>
              <a:rPr lang="en-US" altLang="en-US" dirty="0" smtClean="0"/>
              <a:t>If we wish to change the program flow, we need a special instruction</a:t>
            </a:r>
          </a:p>
          <a:p>
            <a:r>
              <a:rPr lang="en-US" altLang="en-US" dirty="0" smtClean="0"/>
              <a:t>Jump instructions are unconditional</a:t>
            </a:r>
          </a:p>
          <a:p>
            <a:pPr lvl="1"/>
            <a:r>
              <a:rPr lang="en-US" altLang="en-US" dirty="0" smtClean="0"/>
              <a:t>Equivalent to a ‘</a:t>
            </a:r>
            <a:r>
              <a:rPr lang="en-US" altLang="en-US" dirty="0" err="1" smtClean="0"/>
              <a:t>goto</a:t>
            </a:r>
            <a:r>
              <a:rPr lang="en-US" altLang="en-US" dirty="0" smtClean="0"/>
              <a:t>’ statement.</a:t>
            </a:r>
          </a:p>
          <a:p>
            <a:pPr lvl="1"/>
            <a:r>
              <a:rPr lang="en-US" altLang="en-US" dirty="0" smtClean="0"/>
              <a:t>Used to call subroutines or functions</a:t>
            </a:r>
          </a:p>
          <a:p>
            <a:pPr lvl="1"/>
            <a:r>
              <a:rPr lang="en-US" altLang="en-US" dirty="0" smtClean="0"/>
              <a:t>May jump to a label or address in register</a:t>
            </a:r>
          </a:p>
          <a:p>
            <a:r>
              <a:rPr lang="en-US" altLang="en-US" dirty="0" smtClean="0"/>
              <a:t>Branch instructions are tied to a condition</a:t>
            </a:r>
          </a:p>
          <a:p>
            <a:pPr lvl="1"/>
            <a:r>
              <a:rPr lang="en-US" altLang="en-US" dirty="0"/>
              <a:t> </a:t>
            </a:r>
            <a:r>
              <a:rPr lang="en-US" altLang="en-US" dirty="0" smtClean="0"/>
              <a:t>Similar in effect to an ‘if – then – else’ construct</a:t>
            </a:r>
          </a:p>
          <a:p>
            <a:pPr lvl="1"/>
            <a:r>
              <a:rPr lang="en-US" altLang="en-US" dirty="0" smtClean="0"/>
              <a:t>Always branch to a label</a:t>
            </a:r>
          </a:p>
        </p:txBody>
      </p:sp>
    </p:spTree>
    <p:extLst>
      <p:ext uri="{BB962C8B-B14F-4D97-AF65-F5344CB8AC3E}">
        <p14:creationId xmlns:p14="http://schemas.microsoft.com/office/powerpoint/2010/main" val="36115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47700" y="1074683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Jump Instruction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781300" y="4122683"/>
            <a:ext cx="4191000" cy="1524000"/>
          </a:xfrm>
          <a:prstGeom prst="rect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top: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.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.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j </a:t>
            </a:r>
            <a:r>
              <a:rPr lang="en-US" altLang="en-US" sz="1800" b="1" dirty="0">
                <a:latin typeface="Courier New" pitchFamily="49" charset="0"/>
              </a:rPr>
              <a:t>top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47700" y="1912883"/>
            <a:ext cx="7696200" cy="235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marL="2286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smtClean="0"/>
              <a:t>J </a:t>
            </a:r>
            <a:r>
              <a:rPr lang="en-US" altLang="en-US" dirty="0"/>
              <a:t>is an unconditional jump to a label that is usually within the  same procedure.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Syntax: </a:t>
            </a:r>
            <a:r>
              <a:rPr lang="en-US" altLang="en-US" dirty="0" smtClean="0">
                <a:solidFill>
                  <a:schemeClr val="tx2"/>
                </a:solidFill>
              </a:rPr>
              <a:t>j </a:t>
            </a:r>
            <a:r>
              <a:rPr lang="en-US" altLang="en-US" i="1" dirty="0" smtClean="0">
                <a:solidFill>
                  <a:schemeClr val="tx2"/>
                </a:solidFill>
              </a:rPr>
              <a:t>Label</a:t>
            </a:r>
            <a:endParaRPr lang="en-US" altLang="en-US" i="1" dirty="0">
              <a:solidFill>
                <a:schemeClr val="tx2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Logic: </a:t>
            </a:r>
            <a:r>
              <a:rPr lang="en-US" altLang="en-US" dirty="0" smtClean="0"/>
              <a:t>IR </a:t>
            </a:r>
            <a:r>
              <a:rPr lang="en-US" altLang="en-US" dirty="0">
                <a:sym typeface="Symbol" pitchFamily="18" charset="2"/>
              </a:rPr>
              <a:t> </a:t>
            </a:r>
            <a:r>
              <a:rPr lang="en-US" altLang="en-US" i="1" dirty="0" smtClean="0">
                <a:sym typeface="Symbol" pitchFamily="18" charset="2"/>
              </a:rPr>
              <a:t>Label</a:t>
            </a:r>
            <a:endParaRPr lang="en-US" altLang="en-US" i="1" dirty="0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>
                <a:sym typeface="Symbol" pitchFamily="18" charset="2"/>
              </a:rPr>
              <a:t>Example: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17</a:t>
            </a:fld>
            <a:endParaRPr lang="en-US" altLang="en-US" sz="16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28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18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830317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Conditional Branching</a:t>
            </a:r>
            <a:endParaRPr lang="en-US" sz="2400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844566"/>
            <a:ext cx="7848600" cy="3429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In some processors, each instruction sets status flags in the processor</a:t>
            </a:r>
          </a:p>
          <a:p>
            <a:pPr lvl="1"/>
            <a:r>
              <a:rPr lang="en-US" altLang="en-US" dirty="0" smtClean="0"/>
              <a:t>Usually in a status register with a bit for each flag</a:t>
            </a:r>
          </a:p>
          <a:p>
            <a:pPr lvl="1"/>
            <a:r>
              <a:rPr lang="en-US" altLang="en-US" dirty="0" smtClean="0"/>
              <a:t>Typical flags are sign, carry, overflow, zero, and parity</a:t>
            </a:r>
          </a:p>
          <a:p>
            <a:r>
              <a:rPr lang="en-US" altLang="en-US" dirty="0" smtClean="0"/>
              <a:t>There is a certain efficiency in that we don’t have to test a result if the flags are already set</a:t>
            </a:r>
          </a:p>
          <a:p>
            <a:r>
              <a:rPr lang="en-US" altLang="en-US" dirty="0" smtClean="0"/>
              <a:t>Ex: 	</a:t>
            </a:r>
            <a:r>
              <a:rPr lang="en-US" altLang="en-US" dirty="0" err="1" smtClean="0"/>
              <a:t>mov</a:t>
            </a:r>
            <a:r>
              <a:rPr lang="en-US" altLang="en-US" dirty="0" smtClean="0"/>
              <a:t> AX, 5</a:t>
            </a:r>
            <a:br>
              <a:rPr lang="en-US" altLang="en-US" dirty="0" smtClean="0"/>
            </a:br>
            <a:r>
              <a:rPr lang="en-US" altLang="en-US" dirty="0" smtClean="0"/>
              <a:t>	sub AX, 5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	</a:t>
            </a:r>
            <a:r>
              <a:rPr lang="en-US" altLang="en-US" dirty="0" err="1" smtClean="0"/>
              <a:t>jz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goHereIfZero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/>
              <a:t>	</a:t>
            </a:r>
            <a:r>
              <a:rPr lang="en-US" altLang="en-US" dirty="0" smtClean="0"/>
              <a:t>…		# else continue on</a:t>
            </a:r>
          </a:p>
        </p:txBody>
      </p:sp>
    </p:spTree>
    <p:extLst>
      <p:ext uri="{BB962C8B-B14F-4D97-AF65-F5344CB8AC3E}">
        <p14:creationId xmlns:p14="http://schemas.microsoft.com/office/powerpoint/2010/main" val="17692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19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830317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Conditional Branching </a:t>
            </a:r>
            <a:r>
              <a:rPr lang="en-US" sz="3200" dirty="0" smtClean="0"/>
              <a:t>(cont.)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3400" y="1844566"/>
            <a:ext cx="8305800" cy="3429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MIPS tests conditions as part of the Branch instruction</a:t>
            </a:r>
          </a:p>
          <a:p>
            <a:r>
              <a:rPr lang="en-US" altLang="en-US" dirty="0" smtClean="0"/>
              <a:t>No need for the overhead of maintaining status flags</a:t>
            </a:r>
          </a:p>
          <a:p>
            <a:r>
              <a:rPr lang="en-US" altLang="en-US" dirty="0" smtClean="0"/>
              <a:t>Also fewer instructions to needed in the architecture</a:t>
            </a:r>
          </a:p>
          <a:p>
            <a:r>
              <a:rPr lang="en-US" altLang="en-US" dirty="0" smtClean="0"/>
              <a:t>But branch instructions take a little longer because they have to do the test first</a:t>
            </a:r>
          </a:p>
          <a:p>
            <a:r>
              <a:rPr lang="en-US" altLang="en-US" dirty="0" smtClean="0"/>
              <a:t>Ex:</a:t>
            </a:r>
            <a:r>
              <a:rPr lang="en-US" altLang="en-US" dirty="0"/>
              <a:t>	</a:t>
            </a:r>
            <a:r>
              <a:rPr lang="en-US" altLang="en-US" dirty="0" smtClean="0"/>
              <a:t>li $S1, -5</a:t>
            </a:r>
            <a:br>
              <a:rPr lang="en-US" altLang="en-US" dirty="0" smtClean="0"/>
            </a:br>
            <a:r>
              <a:rPr lang="en-US" altLang="en-US" dirty="0" smtClean="0"/>
              <a:t>        add $S1, $S1, 5</a:t>
            </a:r>
            <a:br>
              <a:rPr lang="en-US" altLang="en-US" dirty="0" smtClean="0"/>
            </a:br>
            <a:r>
              <a:rPr lang="en-US" altLang="en-US" dirty="0" smtClean="0"/>
              <a:t>	</a:t>
            </a:r>
            <a:r>
              <a:rPr lang="en-US" altLang="en-US" dirty="0" err="1" smtClean="0"/>
              <a:t>beq</a:t>
            </a:r>
            <a:r>
              <a:rPr lang="en-US" altLang="en-US" dirty="0" smtClean="0"/>
              <a:t> $zero, $S1, </a:t>
            </a:r>
            <a:r>
              <a:rPr lang="en-US" altLang="en-US" dirty="0" err="1" smtClean="0"/>
              <a:t>goHereIfZero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	…</a:t>
            </a:r>
            <a:r>
              <a:rPr lang="en-US" altLang="en-US" dirty="0"/>
              <a:t>		# else continue </a:t>
            </a:r>
            <a:r>
              <a:rPr lang="en-US" altLang="en-US" dirty="0" smtClean="0"/>
              <a:t>on</a:t>
            </a:r>
            <a:endParaRPr lang="en-US" altLang="en-US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514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8867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7ACE0D-5D47-42D5-AB27-80829CDFEBF2}" type="slidenum">
              <a:rPr lang="en-US" altLang="en-US" sz="1600">
                <a:latin typeface="Times New Roman" pitchFamily="18" charset="0"/>
              </a:rPr>
              <a:pPr eaLnBrk="1" hangingPunct="1"/>
              <a:t>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Overview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828800" y="2362200"/>
            <a:ext cx="6248400" cy="2743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b="1" dirty="0" smtClean="0">
                <a:solidFill>
                  <a:schemeClr val="tx2"/>
                </a:solidFill>
              </a:rPr>
              <a:t>Data Transfer Instructions</a:t>
            </a:r>
          </a:p>
          <a:p>
            <a:r>
              <a:rPr lang="en-US" altLang="en-US" dirty="0" smtClean="0"/>
              <a:t>Addition and Subtraction</a:t>
            </a:r>
          </a:p>
          <a:p>
            <a:r>
              <a:rPr lang="en-US" altLang="en-US" dirty="0" smtClean="0"/>
              <a:t>Indirect Addressing</a:t>
            </a:r>
          </a:p>
          <a:p>
            <a:r>
              <a:rPr lang="en-US" altLang="en-US" dirty="0" smtClean="0"/>
              <a:t>JMP and BRANCH Instructions</a:t>
            </a:r>
          </a:p>
        </p:txBody>
      </p:sp>
    </p:spTree>
    <p:extLst>
      <p:ext uri="{BB962C8B-B14F-4D97-AF65-F5344CB8AC3E}">
        <p14:creationId xmlns:p14="http://schemas.microsoft.com/office/powerpoint/2010/main" val="3290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354614" y="61722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915D16-C6DC-4417-83CA-EA3DDD4EEE74}" type="slidenum">
              <a:rPr lang="en-US" altLang="en-US" sz="1600">
                <a:latin typeface="Times New Roman" pitchFamily="18" charset="0"/>
              </a:rPr>
              <a:pPr eaLnBrk="1" hangingPunct="1"/>
              <a:t>20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80697" y="830317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Applications </a:t>
            </a:r>
            <a:r>
              <a:rPr lang="en-US" sz="2400" smtClean="0"/>
              <a:t> (1 of 5)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495097" y="2811517"/>
            <a:ext cx="480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bgtu</a:t>
            </a:r>
            <a:r>
              <a:rPr lang="en-US" altLang="en-US" sz="1800" b="1" dirty="0" smtClean="0">
                <a:latin typeface="Courier New" pitchFamily="49" charset="0"/>
              </a:rPr>
              <a:t> $V0, $V1, Larger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80697" y="1668517"/>
            <a:ext cx="7696200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marL="2286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/>
              <a:t>Task: Jump to a label if </a:t>
            </a:r>
            <a:r>
              <a:rPr lang="en-US" altLang="en-US" dirty="0">
                <a:solidFill>
                  <a:schemeClr val="tx2"/>
                </a:solidFill>
              </a:rPr>
              <a:t>unsigned</a:t>
            </a:r>
            <a:r>
              <a:rPr lang="en-US" altLang="en-US" dirty="0"/>
              <a:t> </a:t>
            </a:r>
            <a:r>
              <a:rPr lang="en-US" altLang="en-US" dirty="0" smtClean="0"/>
              <a:t>$V0 </a:t>
            </a:r>
            <a:r>
              <a:rPr lang="en-US" altLang="en-US" dirty="0"/>
              <a:t>is greater than </a:t>
            </a:r>
            <a:r>
              <a:rPr lang="en-US" altLang="en-US" dirty="0" smtClean="0"/>
              <a:t>$V1</a:t>
            </a:r>
            <a:endParaRPr lang="en-US" altLang="en-US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Solution: Use </a:t>
            </a:r>
            <a:r>
              <a:rPr lang="en-US" altLang="en-US" dirty="0" err="1" smtClean="0"/>
              <a:t>bgtu</a:t>
            </a:r>
            <a:endParaRPr lang="en-US" alt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95097" y="5173717"/>
            <a:ext cx="480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bgt</a:t>
            </a: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>
                <a:latin typeface="Courier New" pitchFamily="49" charset="0"/>
              </a:rPr>
              <a:t>$V0, $V1, Larger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80697" y="4030717"/>
            <a:ext cx="7696200" cy="98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marL="2286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/>
              <a:t>Task: Jump to a label if </a:t>
            </a:r>
            <a:r>
              <a:rPr lang="en-US" altLang="en-US" dirty="0">
                <a:solidFill>
                  <a:schemeClr val="tx2"/>
                </a:solidFill>
              </a:rPr>
              <a:t>signed</a:t>
            </a:r>
            <a:r>
              <a:rPr lang="en-US" altLang="en-US" dirty="0"/>
              <a:t> </a:t>
            </a:r>
            <a:r>
              <a:rPr lang="en-US" altLang="en-US" dirty="0" smtClean="0"/>
              <a:t>$V0 </a:t>
            </a:r>
            <a:r>
              <a:rPr lang="en-US" altLang="en-US" dirty="0"/>
              <a:t>is greater than </a:t>
            </a:r>
            <a:r>
              <a:rPr lang="en-US" altLang="en-US" dirty="0" smtClean="0"/>
              <a:t>$V1</a:t>
            </a:r>
            <a:endParaRPr lang="en-US" altLang="en-US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Solution: Use </a:t>
            </a:r>
            <a:r>
              <a:rPr lang="en-US" altLang="en-US" dirty="0" err="1" smtClean="0"/>
              <a:t>bgt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6590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270531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53E0C7-D877-45AA-A19D-A5AB2AE594A4}" type="slidenum">
              <a:rPr lang="en-US" altLang="en-US" sz="1600">
                <a:latin typeface="Times New Roman" pitchFamily="18" charset="0"/>
              </a:rPr>
              <a:pPr eaLnBrk="1" hangingPunct="1"/>
              <a:t>21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64931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Applications </a:t>
            </a:r>
            <a:r>
              <a:rPr lang="en-US" sz="2400" smtClean="0"/>
              <a:t> (2 of 5)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64931" y="1905000"/>
            <a:ext cx="7696200" cy="1600200"/>
            <a:chOff x="432" y="816"/>
            <a:chExt cx="4848" cy="1008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008" y="1296"/>
              <a:ext cx="3388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37160" tIns="182880" rIns="137160" bIns="182880"/>
            <a:lstStyle>
              <a:lvl1pPr eaLnBrk="0" hangingPunct="0">
                <a:tabLst>
                  <a:tab pos="457200" algn="l"/>
                  <a:tab pos="222885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457200" algn="l"/>
                  <a:tab pos="222885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457200" algn="l"/>
                  <a:tab pos="222885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457200" algn="l"/>
                  <a:tab pos="222885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457200" algn="l"/>
                  <a:tab pos="222885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222885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222885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222885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222885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 smtClean="0">
                  <a:latin typeface="Courier New" pitchFamily="49" charset="0"/>
                </a:rPr>
                <a:t>lw</a:t>
              </a:r>
              <a:r>
                <a:rPr lang="en-US" altLang="en-US" sz="1800" b="1" dirty="0" smtClean="0">
                  <a:latin typeface="Courier New" pitchFamily="49" charset="0"/>
                </a:rPr>
                <a:t>   $V1, Val1</a:t>
              </a:r>
              <a:endParaRPr lang="en-US" altLang="en-US" sz="1800" b="1" dirty="0">
                <a:latin typeface="Courier New" pitchFamily="49" charset="0"/>
              </a:endParaRP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smtClean="0">
                  <a:latin typeface="Courier New" pitchFamily="49" charset="0"/>
                </a:rPr>
                <a:t>bleu $V0, $V1, L1</a:t>
              </a:r>
              <a:r>
                <a:rPr lang="en-US" altLang="en-US" sz="1800" b="1" dirty="0">
                  <a:latin typeface="Courier New" pitchFamily="49" charset="0"/>
                </a:rPr>
                <a:t>	</a:t>
              </a:r>
              <a:r>
                <a:rPr lang="en-US" altLang="en-US" sz="1800" b="1" dirty="0" smtClean="0">
                  <a:latin typeface="Courier New" pitchFamily="49" charset="0"/>
                </a:rPr>
                <a:t># </a:t>
              </a:r>
              <a:r>
                <a:rPr lang="en-US" altLang="en-US" sz="1800" b="1" dirty="0">
                  <a:latin typeface="Courier New" pitchFamily="49" charset="0"/>
                </a:rPr>
                <a:t>below or equal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32" y="816"/>
              <a:ext cx="4848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>
              <a:lvl1pPr marL="2286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dirty="0"/>
                <a:t>Jump to label L1 if </a:t>
              </a:r>
              <a:r>
                <a:rPr lang="en-US" altLang="en-US" dirty="0">
                  <a:solidFill>
                    <a:schemeClr val="tx2"/>
                  </a:solidFill>
                </a:rPr>
                <a:t>unsigned</a:t>
              </a:r>
              <a:r>
                <a:rPr lang="en-US" altLang="en-US" dirty="0"/>
                <a:t> </a:t>
              </a:r>
              <a:r>
                <a:rPr lang="en-US" altLang="en-US" dirty="0" smtClean="0"/>
                <a:t>$V0 </a:t>
              </a:r>
              <a:r>
                <a:rPr lang="en-US" altLang="en-US" dirty="0"/>
                <a:t>is less than or equal to Val1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488731" y="4206875"/>
            <a:ext cx="7696200" cy="1584325"/>
            <a:chOff x="384" y="2266"/>
            <a:chExt cx="4848" cy="998"/>
          </a:xfrm>
        </p:grpSpPr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008" y="2736"/>
              <a:ext cx="3532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37160" tIns="182880" rIns="137160" bIns="182880"/>
            <a:lstStyle>
              <a:lvl1pPr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>
                  <a:latin typeface="Courier New" pitchFamily="49" charset="0"/>
                </a:rPr>
                <a:t>lw</a:t>
              </a:r>
              <a:r>
                <a:rPr lang="en-US" altLang="en-US" sz="1800" b="1" dirty="0">
                  <a:latin typeface="Courier New" pitchFamily="49" charset="0"/>
                </a:rPr>
                <a:t> </a:t>
              </a:r>
              <a:r>
                <a:rPr lang="en-US" altLang="en-US" sz="1800" b="1" dirty="0" smtClean="0">
                  <a:latin typeface="Courier New" pitchFamily="49" charset="0"/>
                </a:rPr>
                <a:t>  $</a:t>
              </a:r>
              <a:r>
                <a:rPr lang="en-US" altLang="en-US" sz="1800" b="1" dirty="0">
                  <a:latin typeface="Courier New" pitchFamily="49" charset="0"/>
                </a:rPr>
                <a:t>V1, Val1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 smtClean="0">
                  <a:latin typeface="Courier New" pitchFamily="49" charset="0"/>
                </a:rPr>
                <a:t>ble</a:t>
              </a:r>
              <a:r>
                <a:rPr lang="en-US" altLang="en-US" sz="1800" b="1" dirty="0" smtClean="0">
                  <a:latin typeface="Courier New" pitchFamily="49" charset="0"/>
                </a:rPr>
                <a:t>  $</a:t>
              </a:r>
              <a:r>
                <a:rPr lang="en-US" altLang="en-US" sz="1800" b="1" dirty="0">
                  <a:latin typeface="Courier New" pitchFamily="49" charset="0"/>
                </a:rPr>
                <a:t>V0, $V1, </a:t>
              </a:r>
              <a:r>
                <a:rPr lang="en-US" altLang="en-US" sz="1800" b="1" dirty="0" smtClean="0">
                  <a:latin typeface="Courier New" pitchFamily="49" charset="0"/>
                </a:rPr>
                <a:t>L1   # </a:t>
              </a:r>
              <a:r>
                <a:rPr lang="en-US" altLang="en-US" sz="1800" b="1" dirty="0">
                  <a:latin typeface="Courier New" pitchFamily="49" charset="0"/>
                </a:rPr>
                <a:t>below or equal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84" y="2266"/>
              <a:ext cx="4848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>
              <a:lvl1pPr marL="2286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dirty="0"/>
                <a:t>Jump to label L1 if </a:t>
              </a:r>
              <a:r>
                <a:rPr lang="en-US" altLang="en-US" dirty="0">
                  <a:solidFill>
                    <a:schemeClr val="tx2"/>
                  </a:solidFill>
                </a:rPr>
                <a:t>signed</a:t>
              </a:r>
              <a:r>
                <a:rPr lang="en-US" altLang="en-US" dirty="0"/>
                <a:t> $V0 </a:t>
              </a:r>
              <a:r>
                <a:rPr lang="en-US" altLang="en-US" dirty="0" smtClean="0"/>
                <a:t>is </a:t>
              </a:r>
              <a:r>
                <a:rPr lang="en-US" altLang="en-US" dirty="0"/>
                <a:t>less than or equal to Val1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19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5709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93B694-ED80-4B39-A64D-2AC828D017E0}" type="slidenum">
              <a:rPr lang="en-US" altLang="en-US" sz="1600">
                <a:latin typeface="Times New Roman" pitchFamily="18" charset="0"/>
              </a:rPr>
              <a:pPr eaLnBrk="1" hangingPunct="1"/>
              <a:t>22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Applications </a:t>
            </a:r>
            <a:r>
              <a:rPr lang="en-US" sz="2400" smtClean="0"/>
              <a:t> (3 of 5)</a:t>
            </a: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685800" y="1295400"/>
            <a:ext cx="7696200" cy="2514600"/>
            <a:chOff x="432" y="576"/>
            <a:chExt cx="4848" cy="1584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008" y="1152"/>
              <a:ext cx="3024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37160" tIns="182880" rIns="137160" bIns="182880"/>
            <a:lstStyle>
              <a:lvl1pPr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 smtClean="0">
                  <a:latin typeface="Courier New" pitchFamily="49" charset="0"/>
                </a:rPr>
                <a:t>sw</a:t>
              </a:r>
              <a:r>
                <a:rPr lang="en-US" altLang="en-US" sz="1800" b="1" dirty="0" smtClean="0">
                  <a:latin typeface="Courier New" pitchFamily="49" charset="0"/>
                </a:rPr>
                <a:t>   $V1, Large</a:t>
              </a:r>
              <a:endParaRPr lang="en-US" altLang="en-US" sz="1800" b="1" dirty="0">
                <a:latin typeface="Courier New" pitchFamily="49" charset="0"/>
              </a:endParaRPr>
            </a:p>
            <a:p>
              <a:pPr lvl="1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smtClean="0">
                  <a:latin typeface="Courier New" pitchFamily="49" charset="0"/>
                </a:rPr>
                <a:t>bleu $V0, $V1, Next</a:t>
              </a:r>
              <a:endParaRPr lang="en-US" altLang="en-US" sz="1800" b="1" dirty="0">
                <a:latin typeface="Courier New" pitchFamily="49" charset="0"/>
              </a:endParaRPr>
            </a:p>
            <a:p>
              <a:pPr lvl="1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>
                  <a:latin typeface="Courier New" pitchFamily="49" charset="0"/>
                </a:rPr>
                <a:t>sw</a:t>
              </a:r>
              <a:r>
                <a:rPr lang="en-US" altLang="en-US" sz="1800" b="1" dirty="0">
                  <a:latin typeface="Courier New" pitchFamily="49" charset="0"/>
                </a:rPr>
                <a:t> </a:t>
              </a:r>
              <a:r>
                <a:rPr lang="en-US" altLang="en-US" sz="1800" b="1" dirty="0" smtClean="0">
                  <a:latin typeface="Courier New" pitchFamily="49" charset="0"/>
                </a:rPr>
                <a:t>  $V0, </a:t>
              </a:r>
              <a:r>
                <a:rPr lang="en-US" altLang="en-US" sz="1800" b="1" dirty="0">
                  <a:latin typeface="Courier New" pitchFamily="49" charset="0"/>
                </a:rPr>
                <a:t>Large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smtClean="0">
                  <a:latin typeface="Courier New" pitchFamily="49" charset="0"/>
                </a:rPr>
                <a:t>Next</a:t>
              </a:r>
              <a:r>
                <a:rPr lang="en-US" altLang="en-US" sz="1800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432" y="576"/>
              <a:ext cx="484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>
              <a:lvl1pPr marL="2286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dirty="0"/>
                <a:t>Compare unsigned </a:t>
              </a:r>
              <a:r>
                <a:rPr lang="en-US" altLang="en-US" dirty="0" smtClean="0"/>
                <a:t>$V0 </a:t>
              </a:r>
              <a:r>
                <a:rPr lang="en-US" altLang="en-US" dirty="0"/>
                <a:t>to </a:t>
              </a:r>
              <a:r>
                <a:rPr lang="en-US" altLang="en-US" dirty="0" smtClean="0"/>
                <a:t>$V1, </a:t>
              </a:r>
              <a:r>
                <a:rPr lang="en-US" altLang="en-US" dirty="0"/>
                <a:t>and copy the larger of the two into a variable named </a:t>
              </a:r>
              <a:r>
                <a:rPr lang="en-US" altLang="en-US" dirty="0">
                  <a:solidFill>
                    <a:schemeClr val="tx2"/>
                  </a:solidFill>
                </a:rPr>
                <a:t>Large</a:t>
              </a:r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762000" y="4038600"/>
            <a:ext cx="7696200" cy="2590800"/>
            <a:chOff x="480" y="2304"/>
            <a:chExt cx="4848" cy="1632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008" y="2880"/>
              <a:ext cx="3024" cy="1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37160" tIns="182880" rIns="137160" bIns="182880"/>
            <a:lstStyle>
              <a:lvl1pPr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7200" algn="l"/>
                  <a:tab pos="4114800" algn="l"/>
                </a:tabLs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>
                  <a:latin typeface="Courier New" pitchFamily="49" charset="0"/>
                </a:rPr>
                <a:t>sw</a:t>
              </a:r>
              <a:r>
                <a:rPr lang="en-US" altLang="en-US" sz="1800" b="1" dirty="0">
                  <a:latin typeface="Courier New" pitchFamily="49" charset="0"/>
                </a:rPr>
                <a:t> </a:t>
              </a:r>
              <a:r>
                <a:rPr lang="en-US" altLang="en-US" sz="1800" b="1" dirty="0" smtClean="0">
                  <a:latin typeface="Courier New" pitchFamily="49" charset="0"/>
                </a:rPr>
                <a:t>  $V0, Small</a:t>
              </a:r>
              <a:endParaRPr lang="en-US" altLang="en-US" sz="1800" b="1" dirty="0">
                <a:latin typeface="Courier New" pitchFamily="49" charset="0"/>
              </a:endParaRPr>
            </a:p>
            <a:p>
              <a:pPr lvl="1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 smtClean="0">
                  <a:latin typeface="Courier New" pitchFamily="49" charset="0"/>
                </a:rPr>
                <a:t>bge</a:t>
              </a:r>
              <a:r>
                <a:rPr lang="en-US" altLang="en-US" sz="1800" b="1" dirty="0" smtClean="0">
                  <a:latin typeface="Courier New" pitchFamily="49" charset="0"/>
                </a:rPr>
                <a:t>  $</a:t>
              </a:r>
              <a:r>
                <a:rPr lang="en-US" altLang="en-US" sz="1800" b="1" dirty="0">
                  <a:latin typeface="Courier New" pitchFamily="49" charset="0"/>
                </a:rPr>
                <a:t>V0, $V1, Next</a:t>
              </a:r>
            </a:p>
            <a:p>
              <a:pPr lvl="1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err="1">
                  <a:latin typeface="Courier New" pitchFamily="49" charset="0"/>
                </a:rPr>
                <a:t>sw</a:t>
              </a:r>
              <a:r>
                <a:rPr lang="en-US" altLang="en-US" sz="1800" b="1" dirty="0">
                  <a:latin typeface="Courier New" pitchFamily="49" charset="0"/>
                </a:rPr>
                <a:t>   $</a:t>
              </a:r>
              <a:r>
                <a:rPr lang="en-US" altLang="en-US" sz="1800" b="1" dirty="0" smtClean="0">
                  <a:latin typeface="Courier New" pitchFamily="49" charset="0"/>
                </a:rPr>
                <a:t>V1, </a:t>
              </a:r>
              <a:r>
                <a:rPr lang="en-US" altLang="en-US" sz="1800" b="1" dirty="0">
                  <a:latin typeface="Courier New" pitchFamily="49" charset="0"/>
                </a:rPr>
                <a:t>Small</a:t>
              </a:r>
            </a:p>
            <a:p>
              <a:pPr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1800" b="1" dirty="0" smtClean="0">
                  <a:latin typeface="Courier New" pitchFamily="49" charset="0"/>
                </a:rPr>
                <a:t>Next</a:t>
              </a:r>
              <a:r>
                <a:rPr lang="en-US" altLang="en-US" sz="1800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80" y="2304"/>
              <a:ext cx="484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>
              <a:lvl1pPr marL="2286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1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dirty="0"/>
                <a:t>Compare signed </a:t>
              </a:r>
              <a:r>
                <a:rPr lang="en-US" altLang="en-US" dirty="0" smtClean="0"/>
                <a:t>$V0 </a:t>
              </a:r>
              <a:r>
                <a:rPr lang="en-US" altLang="en-US" dirty="0"/>
                <a:t>to </a:t>
              </a:r>
              <a:r>
                <a:rPr lang="en-US" altLang="en-US" dirty="0" smtClean="0"/>
                <a:t>$V1, </a:t>
              </a:r>
              <a:r>
                <a:rPr lang="en-US" altLang="en-US" dirty="0"/>
                <a:t>and copy the smaller of the two into a variable named </a:t>
              </a:r>
              <a:r>
                <a:rPr lang="en-US" altLang="en-US" dirty="0">
                  <a:solidFill>
                    <a:schemeClr val="tx2"/>
                  </a:solidFill>
                </a:rPr>
                <a:t>Small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145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365124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7F3B29-7588-468A-84A0-45CF2AC84B24}" type="slidenum">
              <a:rPr lang="en-US" altLang="en-US" sz="1600">
                <a:latin typeface="Times New Roman" pitchFamily="18" charset="0"/>
              </a:rPr>
              <a:pPr eaLnBrk="1" hangingPunct="1"/>
              <a:t>23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938048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Applications </a:t>
            </a:r>
            <a:r>
              <a:rPr lang="en-US" sz="2400" smtClean="0"/>
              <a:t> (4 of 5)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00200" y="2538248"/>
            <a:ext cx="4800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marL="342900" indent="-3429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$V0, ($a0)</a:t>
            </a:r>
            <a:endParaRPr lang="en-US" altLang="en-US" sz="18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beq</a:t>
            </a:r>
            <a:r>
              <a:rPr lang="en-US" altLang="en-US" sz="1800" b="1" dirty="0" smtClean="0">
                <a:latin typeface="Courier New" pitchFamily="49" charset="0"/>
              </a:rPr>
              <a:t> $V0, $0, L1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 **OR**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beqz</a:t>
            </a:r>
            <a:r>
              <a:rPr lang="en-US" altLang="en-US" sz="1800" b="1" dirty="0" smtClean="0">
                <a:latin typeface="Courier New" pitchFamily="49" charset="0"/>
              </a:rPr>
              <a:t> $V0, L1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85800" y="1623848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marL="2286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Jump to label L1 if the memory word pointed to by </a:t>
            </a:r>
            <a:r>
              <a:rPr lang="en-US" altLang="en-US" dirty="0" smtClean="0"/>
              <a:t>$A0 </a:t>
            </a:r>
            <a:r>
              <a:rPr lang="en-US" altLang="en-US" dirty="0"/>
              <a:t>equals Zero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562100" y="4748048"/>
            <a:ext cx="487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>
                <a:latin typeface="Courier New" pitchFamily="49" charset="0"/>
              </a:rPr>
              <a:t>lw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 </a:t>
            </a:r>
            <a:r>
              <a:rPr lang="en-US" altLang="en-US" sz="1800" b="1" dirty="0">
                <a:latin typeface="Courier New" pitchFamily="49" charset="0"/>
              </a:rPr>
              <a:t>$V0, ($a0)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andi</a:t>
            </a:r>
            <a:r>
              <a:rPr lang="en-US" altLang="en-US" sz="1800" b="1" dirty="0" smtClean="0">
                <a:latin typeface="Courier New" pitchFamily="49" charset="0"/>
              </a:rPr>
              <a:t>  $V0, $V0, 1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beqz</a:t>
            </a:r>
            <a:r>
              <a:rPr lang="en-US" altLang="en-US" sz="1800" b="1" dirty="0" smtClean="0">
                <a:latin typeface="Courier New" pitchFamily="49" charset="0"/>
              </a:rPr>
              <a:t>  $V0, </a:t>
            </a:r>
            <a:r>
              <a:rPr lang="en-US" altLang="en-US" sz="1800" b="1" dirty="0">
                <a:latin typeface="Courier New" pitchFamily="49" charset="0"/>
              </a:rPr>
              <a:t>L2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38200" y="3757448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marL="2286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Jump to label L2 if the </a:t>
            </a:r>
            <a:r>
              <a:rPr lang="en-US" altLang="en-US" dirty="0" smtClean="0"/>
              <a:t>word </a:t>
            </a:r>
            <a:r>
              <a:rPr lang="en-US" altLang="en-US" dirty="0"/>
              <a:t>in memory pointed to by </a:t>
            </a:r>
            <a:r>
              <a:rPr lang="en-US" altLang="en-US" dirty="0" smtClean="0"/>
              <a:t>$A0 </a:t>
            </a:r>
            <a:r>
              <a:rPr lang="en-US" altLang="en-US" dirty="0"/>
              <a:t>is even</a:t>
            </a: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857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032051-B0EE-46E3-901B-E2ABB9AE0E04}" type="slidenum">
              <a:rPr lang="en-US" altLang="en-US" sz="1600">
                <a:latin typeface="Times New Roman" pitchFamily="18" charset="0"/>
              </a:rPr>
              <a:pPr eaLnBrk="1" hangingPunct="1"/>
              <a:t>24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1058917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Applications </a:t>
            </a:r>
            <a:r>
              <a:rPr lang="en-US" sz="2400" smtClean="0"/>
              <a:t> (5 of 5)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14400" y="3573517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2004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2004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2004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2004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2004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004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004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004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2004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 $S1, </a:t>
            </a:r>
            <a:r>
              <a:rPr lang="en-US" altLang="en-US" sz="1800" b="1" dirty="0">
                <a:latin typeface="Courier New" pitchFamily="49" charset="0"/>
              </a:rPr>
              <a:t>0x0000000B</a:t>
            </a:r>
            <a:endParaRPr lang="en-US" altLang="en-US" sz="1800" b="1" dirty="0" smtClean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and $S0, $S0, $S1 </a:t>
            </a:r>
            <a:r>
              <a:rPr lang="en-US" altLang="en-US" sz="1800" b="1" dirty="0">
                <a:latin typeface="Courier New" pitchFamily="49" charset="0"/>
              </a:rPr>
              <a:t>	; clear unwanted bits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beq</a:t>
            </a:r>
            <a:r>
              <a:rPr lang="en-US" altLang="en-US" sz="1800" b="1" dirty="0" smtClean="0">
                <a:latin typeface="Courier New" pitchFamily="49" charset="0"/>
              </a:rPr>
              <a:t> $S0, $S1, L1</a:t>
            </a:r>
            <a:r>
              <a:rPr lang="en-US" altLang="en-US" sz="1800" b="1" dirty="0">
                <a:latin typeface="Courier New" pitchFamily="49" charset="0"/>
              </a:rPr>
              <a:t>	; check remaining </a:t>
            </a:r>
            <a:r>
              <a:rPr lang="en-US" altLang="en-US" sz="1800" b="1" dirty="0" smtClean="0">
                <a:latin typeface="Courier New" pitchFamily="49" charset="0"/>
              </a:rPr>
              <a:t>bits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1897117"/>
            <a:ext cx="7239000" cy="179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marL="2857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Task: Jump to label L1 if bits 0, 1, and 3 in </a:t>
            </a:r>
            <a:r>
              <a:rPr lang="en-US" altLang="en-US" dirty="0" smtClean="0"/>
              <a:t>$S0 </a:t>
            </a:r>
            <a:r>
              <a:rPr lang="en-US" altLang="en-US" dirty="0"/>
              <a:t>are </a:t>
            </a:r>
            <a:r>
              <a:rPr lang="en-US" altLang="en-US" dirty="0">
                <a:solidFill>
                  <a:schemeClr val="tx2"/>
                </a:solidFill>
              </a:rPr>
              <a:t>all set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/>
              <a:t>Solution: Clear all bits except bits 0, 1,and 3. Then compare the result with </a:t>
            </a:r>
            <a:r>
              <a:rPr lang="en-US" altLang="en-US" dirty="0" smtClean="0"/>
              <a:t>0000000B in hex.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9400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CC4329-D15E-4FF3-BC4A-8C06B0819D8C}" type="slidenum">
              <a:rPr lang="en-US" altLang="en-US" sz="1600">
                <a:latin typeface="Times New Roman" pitchFamily="18" charset="0"/>
              </a:rPr>
              <a:pPr eaLnBrk="1" hangingPunct="1"/>
              <a:t>25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578069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Encrypting a String (do until)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0" y="2130972"/>
            <a:ext cx="7696200" cy="4269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# The encryption key is 232, can be any byte value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# We’ll use an arbitrary string size of 128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  .</a:t>
            </a:r>
            <a:r>
              <a:rPr lang="en-US" altLang="en-US" sz="1600" b="1" dirty="0">
                <a:latin typeface="Courier New" pitchFamily="49" charset="0"/>
              </a:rPr>
              <a:t>data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Buffer:  .space 129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bufSize</a:t>
            </a:r>
            <a:r>
              <a:rPr lang="en-US" altLang="en-US" sz="1600" b="1" dirty="0" smtClean="0">
                <a:latin typeface="Courier New" pitchFamily="49" charset="0"/>
              </a:rPr>
              <a:t>: .word 128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  .text</a:t>
            </a:r>
            <a:endParaRPr lang="en-US" alt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lw</a:t>
            </a:r>
            <a:r>
              <a:rPr lang="en-US" altLang="en-US" sz="1600" b="1" dirty="0" smtClean="0">
                <a:latin typeface="Courier New" pitchFamily="49" charset="0"/>
              </a:rPr>
              <a:t>   $a0, </a:t>
            </a:r>
            <a:r>
              <a:rPr lang="en-US" altLang="en-US" sz="1600" b="1" dirty="0" err="1" smtClean="0">
                <a:latin typeface="Courier New" pitchFamily="49" charset="0"/>
              </a:rPr>
              <a:t>bufSize</a:t>
            </a:r>
            <a:r>
              <a:rPr lang="en-US" altLang="en-US" sz="1600" b="1" dirty="0">
                <a:latin typeface="Courier New" pitchFamily="49" charset="0"/>
              </a:rPr>
              <a:t>	</a:t>
            </a:r>
            <a:r>
              <a:rPr lang="en-US" altLang="en-US" sz="1600" b="1" dirty="0" smtClean="0">
                <a:latin typeface="Courier New" pitchFamily="49" charset="0"/>
              </a:rPr>
              <a:t># loop counter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la   $a1, Buffer	# point to buffer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L1: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>
                <a:latin typeface="Courier New" pitchFamily="49" charset="0"/>
              </a:rPr>
              <a:t>	</a:t>
            </a:r>
            <a:r>
              <a:rPr lang="en-US" altLang="en-US" sz="1600" b="1" dirty="0" err="1" smtClean="0">
                <a:latin typeface="Courier New" pitchFamily="49" charset="0"/>
              </a:rPr>
              <a:t>lbu</a:t>
            </a:r>
            <a:r>
              <a:rPr lang="en-US" altLang="en-US" sz="1600" b="1" dirty="0" smtClean="0">
                <a:latin typeface="Courier New" pitchFamily="49" charset="0"/>
              </a:rPr>
              <a:t>  $a3, ($a1)	# get a byte</a:t>
            </a:r>
            <a:endParaRPr lang="en-US" alt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xori</a:t>
            </a:r>
            <a:r>
              <a:rPr lang="en-US" altLang="en-US" sz="1600" b="1" dirty="0" smtClean="0">
                <a:latin typeface="Courier New" pitchFamily="49" charset="0"/>
              </a:rPr>
              <a:t> $a3, $a3, 232</a:t>
            </a:r>
            <a:r>
              <a:rPr lang="en-US" altLang="en-US" sz="1600" b="1" dirty="0">
                <a:latin typeface="Courier New" pitchFamily="49" charset="0"/>
              </a:rPr>
              <a:t>	</a:t>
            </a:r>
            <a:r>
              <a:rPr lang="en-US" altLang="en-US" sz="1600" b="1" dirty="0" smtClean="0">
                <a:latin typeface="Courier New" pitchFamily="49" charset="0"/>
              </a:rPr>
              <a:t># </a:t>
            </a:r>
            <a:r>
              <a:rPr lang="en-US" altLang="en-US" sz="1600" b="1" dirty="0">
                <a:latin typeface="Courier New" pitchFamily="49" charset="0"/>
              </a:rPr>
              <a:t>translate a </a:t>
            </a:r>
            <a:r>
              <a:rPr lang="en-US" altLang="en-US" sz="1600" b="1" dirty="0" smtClean="0">
                <a:latin typeface="Courier New" pitchFamily="49" charset="0"/>
              </a:rPr>
              <a:t>byte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sb</a:t>
            </a:r>
            <a:r>
              <a:rPr lang="en-US" altLang="en-US" sz="1600" b="1" dirty="0" smtClean="0">
                <a:latin typeface="Courier New" pitchFamily="49" charset="0"/>
              </a:rPr>
              <a:t>   $a3, ($a1)	# store translated byte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addi</a:t>
            </a:r>
            <a:r>
              <a:rPr lang="en-US" altLang="en-US" sz="1600" b="1" dirty="0" smtClean="0">
                <a:latin typeface="Courier New" pitchFamily="49" charset="0"/>
              </a:rPr>
              <a:t> $a0, $a0, -1	# decrement loop counter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beqz</a:t>
            </a:r>
            <a:r>
              <a:rPr lang="en-US" altLang="en-US" sz="1600" b="1" dirty="0" smtClean="0">
                <a:latin typeface="Courier New" pitchFamily="49" charset="0"/>
              </a:rPr>
              <a:t> $a0, Next	# if done, leave loop</a:t>
            </a:r>
            <a:endParaRPr lang="en-US" alt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addi</a:t>
            </a:r>
            <a:r>
              <a:rPr lang="en-US" altLang="en-US" sz="1600" b="1" dirty="0" smtClean="0">
                <a:latin typeface="Courier New" pitchFamily="49" charset="0"/>
              </a:rPr>
              <a:t> $a1, $a1, 1</a:t>
            </a:r>
            <a:r>
              <a:rPr lang="en-US" altLang="en-US" sz="1600" b="1" dirty="0">
                <a:latin typeface="Courier New" pitchFamily="49" charset="0"/>
              </a:rPr>
              <a:t>	</a:t>
            </a:r>
            <a:r>
              <a:rPr lang="en-US" altLang="en-US" sz="1600" b="1" dirty="0" smtClean="0">
                <a:latin typeface="Courier New" pitchFamily="49" charset="0"/>
              </a:rPr>
              <a:t># </a:t>
            </a:r>
            <a:r>
              <a:rPr lang="en-US" altLang="en-US" sz="1600" b="1" dirty="0">
                <a:latin typeface="Courier New" pitchFamily="49" charset="0"/>
              </a:rPr>
              <a:t>point to next byte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j    L1	# loop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Next: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1216572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following loop uses the XOR instruction to transform every character in a string into a new value.</a:t>
            </a:r>
          </a:p>
        </p:txBody>
      </p:sp>
    </p:spTree>
    <p:extLst>
      <p:ext uri="{BB962C8B-B14F-4D97-AF65-F5344CB8AC3E}">
        <p14:creationId xmlns:p14="http://schemas.microsoft.com/office/powerpoint/2010/main" val="1131608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CC4329-D15E-4FF3-BC4A-8C06B0819D8C}" type="slidenum">
              <a:rPr lang="en-US" altLang="en-US" sz="1600">
                <a:latin typeface="Times New Roman" pitchFamily="18" charset="0"/>
              </a:rPr>
              <a:pPr eaLnBrk="1" hangingPunct="1"/>
              <a:t>26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578069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800" dirty="0" smtClean="0"/>
              <a:t>Encrypting a String (while, for)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0" y="2130972"/>
            <a:ext cx="7696200" cy="4269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# The encryption key is 232, can be any byte value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# We’ll use an arbitrary string size of 128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  .</a:t>
            </a:r>
            <a:r>
              <a:rPr lang="en-US" altLang="en-US" sz="1600" b="1" dirty="0">
                <a:latin typeface="Courier New" pitchFamily="49" charset="0"/>
              </a:rPr>
              <a:t>data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Buffer:  .space 129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bufSize</a:t>
            </a:r>
            <a:r>
              <a:rPr lang="en-US" altLang="en-US" sz="1600" b="1" dirty="0" smtClean="0">
                <a:latin typeface="Courier New" pitchFamily="49" charset="0"/>
              </a:rPr>
              <a:t>: .word 128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  .text</a:t>
            </a:r>
            <a:endParaRPr lang="en-US" alt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lw</a:t>
            </a:r>
            <a:r>
              <a:rPr lang="en-US" altLang="en-US" sz="1600" b="1" dirty="0" smtClean="0">
                <a:latin typeface="Courier New" pitchFamily="49" charset="0"/>
              </a:rPr>
              <a:t>   $a0, </a:t>
            </a:r>
            <a:r>
              <a:rPr lang="en-US" altLang="en-US" sz="1600" b="1" dirty="0" err="1" smtClean="0">
                <a:latin typeface="Courier New" pitchFamily="49" charset="0"/>
              </a:rPr>
              <a:t>bufSize</a:t>
            </a:r>
            <a:r>
              <a:rPr lang="en-US" altLang="en-US" sz="1600" b="1" dirty="0">
                <a:latin typeface="Courier New" pitchFamily="49" charset="0"/>
              </a:rPr>
              <a:t>	</a:t>
            </a:r>
            <a:r>
              <a:rPr lang="en-US" altLang="en-US" sz="1600" b="1" dirty="0" smtClean="0">
                <a:latin typeface="Courier New" pitchFamily="49" charset="0"/>
              </a:rPr>
              <a:t># loop counter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la   $a1, Buffer	# point to buffer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L1:</a:t>
            </a:r>
          </a:p>
          <a:p>
            <a:pPr marL="685800" lvl="2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blez</a:t>
            </a:r>
            <a:r>
              <a:rPr lang="en-US" altLang="en-US" sz="1600" b="1" dirty="0" smtClean="0">
                <a:latin typeface="Courier New" pitchFamily="49" charset="0"/>
              </a:rPr>
              <a:t> </a:t>
            </a:r>
            <a:r>
              <a:rPr lang="en-US" altLang="en-US" sz="1600" b="1" dirty="0">
                <a:latin typeface="Courier New" pitchFamily="49" charset="0"/>
              </a:rPr>
              <a:t>$</a:t>
            </a:r>
            <a:r>
              <a:rPr lang="en-US" altLang="en-US" sz="1600" b="1" dirty="0" smtClean="0">
                <a:latin typeface="Courier New" pitchFamily="49" charset="0"/>
              </a:rPr>
              <a:t>a0, </a:t>
            </a:r>
            <a:r>
              <a:rPr lang="en-US" altLang="en-US" sz="1600" b="1" dirty="0">
                <a:latin typeface="Courier New" pitchFamily="49" charset="0"/>
              </a:rPr>
              <a:t>Next	# if done, leave loop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>
                <a:latin typeface="Courier New" pitchFamily="49" charset="0"/>
              </a:rPr>
              <a:t>	</a:t>
            </a:r>
            <a:r>
              <a:rPr lang="en-US" altLang="en-US" sz="1600" b="1" dirty="0" err="1" smtClean="0">
                <a:latin typeface="Courier New" pitchFamily="49" charset="0"/>
              </a:rPr>
              <a:t>lbu</a:t>
            </a:r>
            <a:r>
              <a:rPr lang="en-US" altLang="en-US" sz="1600" b="1" dirty="0" smtClean="0">
                <a:latin typeface="Courier New" pitchFamily="49" charset="0"/>
              </a:rPr>
              <a:t>  $a3, ($a1)	# get a byte</a:t>
            </a:r>
            <a:endParaRPr lang="en-US" altLang="en-US" sz="16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xori</a:t>
            </a:r>
            <a:r>
              <a:rPr lang="en-US" altLang="en-US" sz="1600" b="1" dirty="0" smtClean="0">
                <a:latin typeface="Courier New" pitchFamily="49" charset="0"/>
              </a:rPr>
              <a:t> $a3, $a3, 232</a:t>
            </a:r>
            <a:r>
              <a:rPr lang="en-US" altLang="en-US" sz="1600" b="1" dirty="0">
                <a:latin typeface="Courier New" pitchFamily="49" charset="0"/>
              </a:rPr>
              <a:t>	</a:t>
            </a:r>
            <a:r>
              <a:rPr lang="en-US" altLang="en-US" sz="1600" b="1" dirty="0" smtClean="0">
                <a:latin typeface="Courier New" pitchFamily="49" charset="0"/>
              </a:rPr>
              <a:t># </a:t>
            </a:r>
            <a:r>
              <a:rPr lang="en-US" altLang="en-US" sz="1600" b="1" dirty="0">
                <a:latin typeface="Courier New" pitchFamily="49" charset="0"/>
              </a:rPr>
              <a:t>translate a </a:t>
            </a:r>
            <a:r>
              <a:rPr lang="en-US" altLang="en-US" sz="1600" b="1" dirty="0" smtClean="0">
                <a:latin typeface="Courier New" pitchFamily="49" charset="0"/>
              </a:rPr>
              <a:t>byte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sb</a:t>
            </a:r>
            <a:r>
              <a:rPr lang="en-US" altLang="en-US" sz="1600" b="1" dirty="0" smtClean="0">
                <a:latin typeface="Courier New" pitchFamily="49" charset="0"/>
              </a:rPr>
              <a:t>   $a3, ($a1)	# store translated byte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addi</a:t>
            </a:r>
            <a:r>
              <a:rPr lang="en-US" altLang="en-US" sz="1600" b="1" dirty="0" smtClean="0">
                <a:latin typeface="Courier New" pitchFamily="49" charset="0"/>
              </a:rPr>
              <a:t> $a0, $a0, -1	# decrement loop counter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addi</a:t>
            </a:r>
            <a:r>
              <a:rPr lang="en-US" altLang="en-US" sz="1600" b="1" dirty="0" smtClean="0">
                <a:latin typeface="Courier New" pitchFamily="49" charset="0"/>
              </a:rPr>
              <a:t> $a1, $a1, 1</a:t>
            </a:r>
            <a:r>
              <a:rPr lang="en-US" altLang="en-US" sz="1600" b="1" dirty="0">
                <a:latin typeface="Courier New" pitchFamily="49" charset="0"/>
              </a:rPr>
              <a:t>	</a:t>
            </a:r>
            <a:r>
              <a:rPr lang="en-US" altLang="en-US" sz="1600" b="1" dirty="0" smtClean="0">
                <a:latin typeface="Courier New" pitchFamily="49" charset="0"/>
              </a:rPr>
              <a:t># </a:t>
            </a:r>
            <a:r>
              <a:rPr lang="en-US" altLang="en-US" sz="1600" b="1" dirty="0">
                <a:latin typeface="Courier New" pitchFamily="49" charset="0"/>
              </a:rPr>
              <a:t>point to next byte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j    L1	# loop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Next: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1216572"/>
            <a:ext cx="769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The following loop uses the XOR instruction to transform every character in a string into a new value.</a:t>
            </a:r>
          </a:p>
        </p:txBody>
      </p:sp>
    </p:spTree>
    <p:extLst>
      <p:ext uri="{BB962C8B-B14F-4D97-AF65-F5344CB8AC3E}">
        <p14:creationId xmlns:p14="http://schemas.microsoft.com/office/powerpoint/2010/main" val="3515434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3FAC5D-DAB0-4EF7-810E-B6B6953EF953}" type="slidenum">
              <a:rPr lang="en-US" altLang="en-US" sz="1600">
                <a:latin typeface="Times New Roman" pitchFamily="18" charset="0"/>
              </a:rPr>
              <a:pPr eaLnBrk="1" hangingPunct="1"/>
              <a:t>27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861848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Block-Structured IF Statements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776248"/>
            <a:ext cx="7772400" cy="1295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Tx/>
              <a:buNone/>
            </a:pPr>
            <a:r>
              <a:rPr lang="en-US" altLang="en-US" sz="2000" dirty="0" smtClean="0"/>
              <a:t>Assembly language programmers can easily translate logical statements written in C++/Java into assembly language. For example:</a:t>
            </a:r>
            <a:endParaRPr lang="en-US" altLang="en-US" sz="1800" b="1" dirty="0" smtClean="0">
              <a:latin typeface="Courier New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67200" y="3300248"/>
            <a:ext cx="3276600" cy="2719552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$a0, op1</a:t>
            </a:r>
            <a:endParaRPr lang="en-US" altLang="en-US" sz="18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>
                <a:latin typeface="Courier New" pitchFamily="49" charset="0"/>
              </a:rPr>
              <a:t>lw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$a1, op2</a:t>
            </a:r>
            <a:endParaRPr lang="en-US" altLang="en-US" sz="18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bne</a:t>
            </a:r>
            <a:r>
              <a:rPr lang="en-US" altLang="en-US" sz="1800" b="1" dirty="0" smtClean="0">
                <a:latin typeface="Courier New" pitchFamily="49" charset="0"/>
              </a:rPr>
              <a:t> $a0, $a1, L1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  $a3, 1</a:t>
            </a: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$a3, X</a:t>
            </a:r>
            <a:endParaRPr lang="en-US" altLang="en-US" sz="18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j   </a:t>
            </a:r>
            <a:r>
              <a:rPr lang="en-US" altLang="en-US" sz="1800" b="1" dirty="0">
                <a:latin typeface="Courier New" pitchFamily="49" charset="0"/>
              </a:rPr>
              <a:t>L2</a:t>
            </a:r>
          </a:p>
          <a:p>
            <a:pPr marL="0"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L1:	li </a:t>
            </a:r>
            <a:r>
              <a:rPr lang="en-US" altLang="en-US" sz="1800" b="1" dirty="0" smtClean="0">
                <a:latin typeface="Courier New" pitchFamily="49" charset="0"/>
              </a:rPr>
              <a:t> $</a:t>
            </a:r>
            <a:r>
              <a:rPr lang="en-US" altLang="en-US" sz="1800" b="1" dirty="0">
                <a:latin typeface="Courier New" pitchFamily="49" charset="0"/>
              </a:rPr>
              <a:t>a3, </a:t>
            </a:r>
            <a:r>
              <a:rPr lang="en-US" altLang="en-US" sz="1800" b="1" dirty="0" smtClean="0">
                <a:latin typeface="Courier New" pitchFamily="49" charset="0"/>
              </a:rPr>
              <a:t>2</a:t>
            </a:r>
            <a:endParaRPr lang="en-US" altLang="en-US" sz="1800" b="1" dirty="0">
              <a:latin typeface="Courier New" pitchFamily="49" charset="0"/>
            </a:endParaRPr>
          </a:p>
          <a:p>
            <a:pPr lvl="1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err="1">
                <a:latin typeface="Courier New" pitchFamily="49" charset="0"/>
              </a:rPr>
              <a:t>sw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$</a:t>
            </a:r>
            <a:r>
              <a:rPr lang="en-US" altLang="en-US" sz="1800" b="1" dirty="0">
                <a:latin typeface="Courier New" pitchFamily="49" charset="0"/>
              </a:rPr>
              <a:t>a3, X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L2: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62000" y="3300248"/>
            <a:ext cx="3048000" cy="1600200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1800" b="1">
                <a:latin typeface="Courier New" pitchFamily="49" charset="0"/>
              </a:rPr>
              <a:t>if( op1 == op2 )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1800" b="1">
                <a:latin typeface="Courier New" pitchFamily="49" charset="0"/>
              </a:rPr>
              <a:t>  X = 1;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1800" b="1">
                <a:latin typeface="Courier New" pitchFamily="49" charset="0"/>
              </a:rPr>
              <a:t>else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1800" b="1">
                <a:latin typeface="Courier New" pitchFamily="49" charset="0"/>
              </a:rPr>
              <a:t>  X = 2;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800" b="1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1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38697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48B92B-C30F-4741-B38C-7F339EA2DAAA}" type="slidenum">
              <a:rPr lang="en-US" altLang="en-US" sz="1600">
                <a:latin typeface="Times New Roman" pitchFamily="18" charset="0"/>
              </a:rPr>
              <a:pPr eaLnBrk="1" hangingPunct="1"/>
              <a:t>28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56897" y="814552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Compound Expression with AND  </a:t>
            </a:r>
            <a:r>
              <a:rPr lang="en-US" sz="2400" dirty="0" smtClean="0"/>
              <a:t>(1 of 3)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86104" y="2033752"/>
            <a:ext cx="8077200" cy="1676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20000"/>
              </a:lnSpc>
            </a:pPr>
            <a:r>
              <a:rPr lang="en-US" altLang="en-US" sz="2000" dirty="0" smtClean="0"/>
              <a:t>When implementing the logical AND operator, consider that HLLs use short-circuit evaluation</a:t>
            </a:r>
          </a:p>
          <a:p>
            <a:pPr marL="228600" indent="-228600">
              <a:lnSpc>
                <a:spcPct val="120000"/>
              </a:lnSpc>
            </a:pPr>
            <a:r>
              <a:rPr lang="en-US" altLang="en-US" sz="2000" dirty="0" smtClean="0"/>
              <a:t>In the following example, if the first expression is false, the second expression is skipped: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705304" y="4014952"/>
            <a:ext cx="3886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1800" b="1" dirty="0">
                <a:latin typeface="Courier New" pitchFamily="49" charset="0"/>
              </a:rPr>
              <a:t>if (al &gt; </a:t>
            </a:r>
            <a:r>
              <a:rPr lang="en-US" altLang="en-US" sz="1800" b="1" dirty="0" err="1">
                <a:latin typeface="Courier New" pitchFamily="49" charset="0"/>
              </a:rPr>
              <a:t>bl</a:t>
            </a:r>
            <a:r>
              <a:rPr lang="en-US" altLang="en-US" sz="1800" b="1" dirty="0">
                <a:latin typeface="Courier New" pitchFamily="49" charset="0"/>
              </a:rPr>
              <a:t>) AND (</a:t>
            </a:r>
            <a:r>
              <a:rPr lang="en-US" altLang="en-US" sz="1800" b="1" dirty="0" err="1">
                <a:latin typeface="Courier New" pitchFamily="49" charset="0"/>
              </a:rPr>
              <a:t>bl</a:t>
            </a:r>
            <a:r>
              <a:rPr lang="en-US" altLang="en-US" sz="1800" b="1" dirty="0">
                <a:latin typeface="Courier New" pitchFamily="49" charset="0"/>
              </a:rPr>
              <a:t> &gt; cl)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1800" b="1" dirty="0">
                <a:latin typeface="Courier New" pitchFamily="49" charset="0"/>
              </a:rPr>
              <a:t>  X = 1;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838904" y="5615152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11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8FB88E-02B0-495A-9366-B6AC43891346}" type="slidenum">
              <a:rPr lang="en-US" altLang="en-US" sz="1600">
                <a:latin typeface="Times New Roman" pitchFamily="18" charset="0"/>
              </a:rPr>
              <a:pPr eaLnBrk="1" hangingPunct="1"/>
              <a:t>29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91055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Compound Expression with AND</a:t>
            </a:r>
            <a:r>
              <a:rPr lang="en-US" sz="2400" dirty="0" smtClean="0"/>
              <a:t>  (2 of 3)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87972" y="3148012"/>
            <a:ext cx="7010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al, </a:t>
            </a:r>
            <a:r>
              <a:rPr lang="en-US" altLang="en-US" sz="1800" b="1" dirty="0" err="1" smtClean="0">
                <a:latin typeface="Courier New" pitchFamily="49" charset="0"/>
              </a:rPr>
              <a:t>bl</a:t>
            </a:r>
            <a:r>
              <a:rPr lang="en-US" altLang="en-US" sz="1800" b="1" dirty="0" smtClean="0">
                <a:latin typeface="Courier New" pitchFamily="49" charset="0"/>
              </a:rPr>
              <a:t>, and cl are in $a0, $a1, and $a2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 err="1" smtClean="0">
                <a:latin typeface="Courier New" pitchFamily="49" charset="0"/>
              </a:rPr>
              <a:t>repsectively</a:t>
            </a:r>
            <a:r>
              <a:rPr lang="en-US" altLang="en-US" sz="1800" b="1" dirty="0" smtClean="0">
                <a:latin typeface="Courier New" pitchFamily="49" charset="0"/>
              </a:rPr>
              <a:t>; $a3 holds 1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bgt</a:t>
            </a:r>
            <a:r>
              <a:rPr lang="en-US" altLang="en-US" sz="1800" b="1" dirty="0" smtClean="0">
                <a:latin typeface="Courier New" pitchFamily="49" charset="0"/>
              </a:rPr>
              <a:t> $a0, $a1, L1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first expression...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j   </a:t>
            </a:r>
            <a:r>
              <a:rPr lang="en-US" altLang="en-US" sz="1800" b="1" dirty="0">
                <a:latin typeface="Courier New" pitchFamily="49" charset="0"/>
              </a:rPr>
              <a:t>next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L1: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bgt</a:t>
            </a:r>
            <a:r>
              <a:rPr lang="en-US" altLang="en-US" sz="1800" b="1" dirty="0" smtClean="0">
                <a:latin typeface="Courier New" pitchFamily="49" charset="0"/>
              </a:rPr>
              <a:t> $a1, $a2, L2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second expression...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j   </a:t>
            </a:r>
            <a:r>
              <a:rPr lang="en-US" altLang="en-US" sz="1800" b="1" dirty="0">
                <a:latin typeface="Courier New" pitchFamily="49" charset="0"/>
              </a:rPr>
              <a:t>next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L2:	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both are true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$a3, X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set X to 1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next: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618593" y="1676400"/>
            <a:ext cx="4800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 dirty="0">
                <a:latin typeface="Courier New" pitchFamily="49" charset="0"/>
              </a:rPr>
              <a:t>if (al &gt; </a:t>
            </a:r>
            <a:r>
              <a:rPr lang="en-US" altLang="en-US" sz="2000" b="1" dirty="0" err="1">
                <a:latin typeface="Courier New" pitchFamily="49" charset="0"/>
              </a:rPr>
              <a:t>bl</a:t>
            </a:r>
            <a:r>
              <a:rPr lang="en-US" altLang="en-US" sz="2000" b="1" dirty="0">
                <a:latin typeface="Courier New" pitchFamily="49" charset="0"/>
              </a:rPr>
              <a:t>) AND (</a:t>
            </a:r>
            <a:r>
              <a:rPr lang="en-US" altLang="en-US" sz="2000" b="1" dirty="0" err="1">
                <a:latin typeface="Courier New" pitchFamily="49" charset="0"/>
              </a:rPr>
              <a:t>bl</a:t>
            </a:r>
            <a:r>
              <a:rPr lang="en-US" altLang="en-US" sz="2000" b="1" dirty="0">
                <a:latin typeface="Courier New" pitchFamily="49" charset="0"/>
              </a:rPr>
              <a:t> &gt; cl)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 dirty="0">
                <a:latin typeface="Courier New" pitchFamily="49" charset="0"/>
              </a:rPr>
              <a:t>  X = 1;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2000" b="1" dirty="0">
              <a:latin typeface="Courier New" pitchFamily="49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59372" y="2462212"/>
            <a:ext cx="73152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tx2"/>
                </a:solidFill>
              </a:rPr>
              <a:t>This is one possible implementation . . .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91055" y="6019800"/>
            <a:ext cx="73152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*Note that the branches could have been </a:t>
            </a:r>
            <a:r>
              <a:rPr lang="en-US" altLang="en-US" dirty="0" err="1" smtClean="0">
                <a:solidFill>
                  <a:schemeClr val="tx2"/>
                </a:solidFill>
              </a:rPr>
              <a:t>bgtu</a:t>
            </a:r>
            <a:r>
              <a:rPr lang="en-US" altLang="en-US" dirty="0" smtClean="0">
                <a:solidFill>
                  <a:schemeClr val="tx2"/>
                </a:solidFill>
              </a:rPr>
              <a:t>.</a:t>
            </a: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218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340475"/>
            <a:ext cx="4343400" cy="3048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/>
              <a:t>Irvine, Kip R. Assembly Language for Intel-Based Computers 6/e, 2010.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51641" y="846083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Data Transfer Instructions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794641" y="2065283"/>
            <a:ext cx="5867400" cy="3581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Operand Types</a:t>
            </a:r>
          </a:p>
          <a:p>
            <a:r>
              <a:rPr lang="en-US" altLang="en-US" dirty="0" smtClean="0"/>
              <a:t>Direct Memory Operands</a:t>
            </a:r>
          </a:p>
          <a:p>
            <a:r>
              <a:rPr lang="en-US" altLang="en-US" dirty="0"/>
              <a:t>m</a:t>
            </a:r>
            <a:r>
              <a:rPr lang="en-US" altLang="en-US" dirty="0" smtClean="0"/>
              <a:t>ove/load/store Instructions</a:t>
            </a:r>
          </a:p>
          <a:p>
            <a:r>
              <a:rPr lang="en-US" altLang="en-US" dirty="0" smtClean="0"/>
              <a:t>Zero &amp; Sign Extension</a:t>
            </a:r>
          </a:p>
        </p:txBody>
      </p:sp>
    </p:spTree>
    <p:extLst>
      <p:ext uri="{BB962C8B-B14F-4D97-AF65-F5344CB8AC3E}">
        <p14:creationId xmlns:p14="http://schemas.microsoft.com/office/powerpoint/2010/main" val="358757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3F879F-53B6-4FE6-9279-454E629C8D49}" type="slidenum">
              <a:rPr lang="en-US" altLang="en-US" sz="1600">
                <a:latin typeface="Times New Roman" pitchFamily="18" charset="0"/>
              </a:rPr>
              <a:pPr eaLnBrk="1" hangingPunct="1"/>
              <a:t>30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861848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Compound Expression with AND  </a:t>
            </a:r>
            <a:r>
              <a:rPr lang="en-US" sz="2400" dirty="0" smtClean="0"/>
              <a:t>(3 of 3)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14400" y="4138448"/>
            <a:ext cx="7315200" cy="233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# al, </a:t>
            </a:r>
            <a:r>
              <a:rPr lang="en-US" altLang="en-US" sz="1800" b="1" dirty="0" err="1">
                <a:latin typeface="Courier New" pitchFamily="49" charset="0"/>
              </a:rPr>
              <a:t>bl</a:t>
            </a:r>
            <a:r>
              <a:rPr lang="en-US" altLang="en-US" sz="1800" b="1" dirty="0">
                <a:latin typeface="Courier New" pitchFamily="49" charset="0"/>
              </a:rPr>
              <a:t>, and cl are in $a0, $a1, and $a2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# </a:t>
            </a:r>
            <a:r>
              <a:rPr lang="en-US" altLang="en-US" sz="1800" b="1" dirty="0" err="1">
                <a:latin typeface="Courier New" pitchFamily="49" charset="0"/>
              </a:rPr>
              <a:t>repsectively</a:t>
            </a:r>
            <a:r>
              <a:rPr lang="en-US" altLang="en-US" sz="1800" b="1" dirty="0">
                <a:latin typeface="Courier New" pitchFamily="49" charset="0"/>
              </a:rPr>
              <a:t>; $a3 holds 1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ble</a:t>
            </a:r>
            <a:r>
              <a:rPr lang="en-US" altLang="en-US" sz="1800" b="1" dirty="0" smtClean="0">
                <a:latin typeface="Courier New" pitchFamily="49" charset="0"/>
              </a:rPr>
              <a:t> $a0, $a1, next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first expression...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quit if false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ble</a:t>
            </a:r>
            <a:r>
              <a:rPr lang="en-US" altLang="en-US" sz="1800" b="1" dirty="0" smtClean="0">
                <a:latin typeface="Courier New" pitchFamily="49" charset="0"/>
              </a:rPr>
              <a:t> $a1, $a2, next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second expression...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quit if false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$a3, X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both are true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next: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28800" y="1776248"/>
            <a:ext cx="4876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>
                <a:latin typeface="Courier New" pitchFamily="49" charset="0"/>
              </a:rPr>
              <a:t>if (al &gt; bl) AND (bl &gt; cl)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>
                <a:latin typeface="Courier New" pitchFamily="49" charset="0"/>
              </a:rPr>
              <a:t>  X = 1;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2000" b="1">
              <a:latin typeface="Courier New" pitchFamily="49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" y="2766848"/>
            <a:ext cx="76962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tx2"/>
                </a:solidFill>
              </a:rPr>
              <a:t>But the following implementation uses  </a:t>
            </a:r>
            <a:r>
              <a:rPr lang="en-US" altLang="en-US" dirty="0" smtClean="0">
                <a:solidFill>
                  <a:schemeClr val="tx2"/>
                </a:solidFill>
              </a:rPr>
              <a:t>40% </a:t>
            </a:r>
            <a:r>
              <a:rPr lang="en-US" altLang="en-US" dirty="0">
                <a:solidFill>
                  <a:schemeClr val="tx2"/>
                </a:solidFill>
              </a:rPr>
              <a:t>less code by reversing the first relational operator. We allow the program to "fall through" to the second expression:</a:t>
            </a:r>
          </a:p>
        </p:txBody>
      </p:sp>
    </p:spTree>
    <p:extLst>
      <p:ext uri="{BB962C8B-B14F-4D97-AF65-F5344CB8AC3E}">
        <p14:creationId xmlns:p14="http://schemas.microsoft.com/office/powerpoint/2010/main" val="29327472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2EAE22-3E23-48F5-BA0A-0E38C9D480B9}" type="slidenum">
              <a:rPr lang="en-US" altLang="en-US" sz="1600">
                <a:latin typeface="Times New Roman" pitchFamily="18" charset="0"/>
              </a:rPr>
              <a:pPr eaLnBrk="1" hangingPunct="1"/>
              <a:t>31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Compound Expression with OR   </a:t>
            </a:r>
            <a:r>
              <a:rPr lang="en-US" sz="2400" dirty="0" smtClean="0"/>
              <a:t>(1 of 2)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799897"/>
            <a:ext cx="8077200" cy="1676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120000"/>
              </a:lnSpc>
            </a:pPr>
            <a:r>
              <a:rPr lang="en-US" altLang="en-US" dirty="0" smtClean="0"/>
              <a:t>When implementing the logical OR operator, consider that HLLs use short-circuit evaluation</a:t>
            </a:r>
          </a:p>
          <a:p>
            <a:pPr marL="228600" indent="-228600">
              <a:lnSpc>
                <a:spcPct val="120000"/>
              </a:lnSpc>
            </a:pPr>
            <a:r>
              <a:rPr lang="en-US" altLang="en-US" dirty="0" smtClean="0"/>
              <a:t>In the following example, if the first expression is true, the second expression is skipped: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76400" y="4009697"/>
            <a:ext cx="5105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>
                <a:latin typeface="Courier New" pitchFamily="49" charset="0"/>
              </a:rPr>
              <a:t>if (al &gt; bl) OR (bl &gt; cl)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>
                <a:latin typeface="Courier New" pitchFamily="49" charset="0"/>
              </a:rPr>
              <a:t>  X = 1;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2000" b="1">
              <a:latin typeface="Courier New" pitchFamily="49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257800" y="5257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319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CF3FAF-94FB-4A46-B6E9-236FD1683507}" type="slidenum">
              <a:rPr lang="en-US" altLang="en-US" sz="1600">
                <a:latin typeface="Times New Roman" pitchFamily="18" charset="0"/>
              </a:rPr>
              <a:pPr eaLnBrk="1" hangingPunct="1"/>
              <a:t>32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22586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Compound Expression with OR   </a:t>
            </a:r>
            <a:r>
              <a:rPr lang="en-US" sz="2400" dirty="0" smtClean="0"/>
              <a:t>(2 of 2)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51186" y="3962400"/>
            <a:ext cx="7696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# al, </a:t>
            </a:r>
            <a:r>
              <a:rPr lang="en-US" altLang="en-US" sz="1800" b="1" dirty="0" err="1">
                <a:latin typeface="Courier New" pitchFamily="49" charset="0"/>
              </a:rPr>
              <a:t>bl</a:t>
            </a:r>
            <a:r>
              <a:rPr lang="en-US" altLang="en-US" sz="1800" b="1" dirty="0">
                <a:latin typeface="Courier New" pitchFamily="49" charset="0"/>
              </a:rPr>
              <a:t>, and cl are in $a0, $a1, and $a2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# </a:t>
            </a:r>
            <a:r>
              <a:rPr lang="en-US" altLang="en-US" sz="1800" b="1" dirty="0" err="1">
                <a:latin typeface="Courier New" pitchFamily="49" charset="0"/>
              </a:rPr>
              <a:t>repsectively</a:t>
            </a:r>
            <a:r>
              <a:rPr lang="en-US" altLang="en-US" sz="1800" b="1" dirty="0">
                <a:latin typeface="Courier New" pitchFamily="49" charset="0"/>
              </a:rPr>
              <a:t>; $a3 holds 1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bgt</a:t>
            </a:r>
            <a:r>
              <a:rPr lang="en-US" altLang="en-US" sz="1800" b="1" dirty="0" smtClean="0">
                <a:latin typeface="Courier New" pitchFamily="49" charset="0"/>
              </a:rPr>
              <a:t> $a0, $a1, L1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is </a:t>
            </a:r>
            <a:r>
              <a:rPr lang="en-US" altLang="en-US" sz="1800" b="1" dirty="0" smtClean="0">
                <a:latin typeface="Courier New" pitchFamily="49" charset="0"/>
              </a:rPr>
              <a:t>al </a:t>
            </a:r>
            <a:r>
              <a:rPr lang="en-US" altLang="en-US" sz="1800" b="1" dirty="0">
                <a:latin typeface="Courier New" pitchFamily="49" charset="0"/>
              </a:rPr>
              <a:t>&gt; </a:t>
            </a:r>
            <a:r>
              <a:rPr lang="en-US" altLang="en-US" sz="1800" b="1" dirty="0" err="1" smtClean="0">
                <a:latin typeface="Courier New" pitchFamily="49" charset="0"/>
              </a:rPr>
              <a:t>bl</a:t>
            </a:r>
            <a:r>
              <a:rPr lang="en-US" altLang="en-US" sz="1800" b="1" dirty="0" smtClean="0">
                <a:latin typeface="Courier New" pitchFamily="49" charset="0"/>
              </a:rPr>
              <a:t>?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bgt</a:t>
            </a:r>
            <a:r>
              <a:rPr lang="en-US" altLang="en-US" sz="1800" b="1" dirty="0" smtClean="0">
                <a:latin typeface="Courier New" pitchFamily="49" charset="0"/>
              </a:rPr>
              <a:t> $a1, $a2, next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no: is BL &gt; CL?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>
                <a:latin typeface="Courier New" pitchFamily="49" charset="0"/>
              </a:rPr>
              <a:t>jbe</a:t>
            </a:r>
            <a:r>
              <a:rPr lang="en-US" altLang="en-US" sz="1800" b="1" dirty="0">
                <a:latin typeface="Courier New" pitchFamily="49" charset="0"/>
              </a:rPr>
              <a:t> next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no: skip next statement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L1:	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$a3, X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set X to 1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next: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98786" y="2895600"/>
            <a:ext cx="7315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We can use "fall-through" logic to keep the code as short as possible: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017986" y="1600200"/>
            <a:ext cx="5105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 dirty="0">
                <a:latin typeface="Courier New" pitchFamily="49" charset="0"/>
              </a:rPr>
              <a:t>if (al &gt; </a:t>
            </a:r>
            <a:r>
              <a:rPr lang="en-US" altLang="en-US" sz="2000" b="1" dirty="0" err="1">
                <a:latin typeface="Courier New" pitchFamily="49" charset="0"/>
              </a:rPr>
              <a:t>bl</a:t>
            </a:r>
            <a:r>
              <a:rPr lang="en-US" altLang="en-US" sz="2000" b="1" dirty="0">
                <a:latin typeface="Courier New" pitchFamily="49" charset="0"/>
              </a:rPr>
              <a:t>) OR (</a:t>
            </a:r>
            <a:r>
              <a:rPr lang="en-US" altLang="en-US" sz="2000" b="1" dirty="0" err="1">
                <a:latin typeface="Courier New" pitchFamily="49" charset="0"/>
              </a:rPr>
              <a:t>bl</a:t>
            </a:r>
            <a:r>
              <a:rPr lang="en-US" altLang="en-US" sz="2000" b="1" dirty="0">
                <a:latin typeface="Courier New" pitchFamily="49" charset="0"/>
              </a:rPr>
              <a:t> &gt; cl)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000" b="1" dirty="0">
                <a:latin typeface="Courier New" pitchFamily="49" charset="0"/>
              </a:rPr>
              <a:t>  X = 1;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en-US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26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349F49-0D43-49E1-B053-ED9678F74873}" type="slidenum">
              <a:rPr lang="en-US" altLang="en-US" sz="1600">
                <a:latin typeface="Times New Roman" pitchFamily="18" charset="0"/>
              </a:rPr>
              <a:pPr eaLnBrk="1" hangingPunct="1"/>
              <a:t>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77917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Operand Types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87517" y="1752600"/>
            <a:ext cx="68580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err="1" smtClean="0">
                <a:latin typeface="+mj-lt"/>
              </a:rPr>
              <a:t>Imm</a:t>
            </a:r>
            <a:r>
              <a:rPr lang="en-US" altLang="en-US" dirty="0" smtClean="0">
                <a:latin typeface="+mj-lt"/>
              </a:rPr>
              <a:t> (immediate) – a constant value</a:t>
            </a:r>
          </a:p>
          <a:p>
            <a:r>
              <a:rPr lang="en-US" altLang="en-US" dirty="0" smtClean="0">
                <a:latin typeface="+mj-lt"/>
              </a:rPr>
              <a:t>Label – address specified by a label</a:t>
            </a:r>
          </a:p>
          <a:p>
            <a:r>
              <a:rPr lang="en-US" altLang="en-US" dirty="0" smtClean="0">
                <a:latin typeface="+mj-lt"/>
              </a:rPr>
              <a:t>R(</a:t>
            </a:r>
            <a:r>
              <a:rPr lang="en-US" altLang="en-US" dirty="0" err="1" smtClean="0">
                <a:latin typeface="+mj-lt"/>
              </a:rPr>
              <a:t>t,s,d</a:t>
            </a:r>
            <a:r>
              <a:rPr lang="en-US" altLang="en-US" dirty="0" smtClean="0">
                <a:latin typeface="+mj-lt"/>
              </a:rPr>
              <a:t>) – Contents of a register</a:t>
            </a:r>
            <a:endParaRPr lang="en-US" altLang="en-US" dirty="0">
              <a:latin typeface="+mj-lt"/>
            </a:endParaRPr>
          </a:p>
          <a:p>
            <a:r>
              <a:rPr lang="en-US" altLang="en-US" dirty="0" smtClean="0">
                <a:latin typeface="+mj-lt"/>
              </a:rPr>
              <a:t>(R) – Contents of memory pointed to by a register.</a:t>
            </a:r>
          </a:p>
          <a:p>
            <a:r>
              <a:rPr lang="en-US" altLang="en-US" dirty="0" smtClean="0">
                <a:latin typeface="+mj-lt"/>
              </a:rPr>
              <a:t>offset(R) – Contents pointed to by R + offset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+mj-lt"/>
              </a:rPr>
              <a:t>Examples: </a:t>
            </a:r>
            <a:endParaRPr lang="en-US" altLang="en-US" dirty="0">
              <a:latin typeface="+mj-lt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+mj-lt"/>
              </a:rPr>
              <a:t>     li   $v0, 0x4f         # </a:t>
            </a:r>
            <a:r>
              <a:rPr lang="en-US" altLang="en-US" dirty="0" err="1" smtClean="0">
                <a:latin typeface="+mj-lt"/>
              </a:rPr>
              <a:t>Imm</a:t>
            </a:r>
            <a:r>
              <a:rPr lang="en-US" altLang="en-US" dirty="0" smtClean="0">
                <a:latin typeface="+mj-lt"/>
              </a:rPr>
              <a:t> into register $v0</a:t>
            </a:r>
          </a:p>
          <a:p>
            <a:pPr>
              <a:buFontTx/>
              <a:buNone/>
            </a:pPr>
            <a:r>
              <a:rPr lang="en-US" altLang="en-US" dirty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    la  $a0, </a:t>
            </a:r>
            <a:r>
              <a:rPr lang="en-US" altLang="en-US" dirty="0" err="1" smtClean="0">
                <a:latin typeface="+mj-lt"/>
              </a:rPr>
              <a:t>mynum</a:t>
            </a:r>
            <a:r>
              <a:rPr lang="en-US" altLang="en-US" dirty="0" smtClean="0">
                <a:latin typeface="+mj-lt"/>
              </a:rPr>
              <a:t>   # label into register $a0</a:t>
            </a:r>
          </a:p>
          <a:p>
            <a:pPr>
              <a:buFontTx/>
              <a:buNone/>
            </a:pPr>
            <a:r>
              <a:rPr lang="en-US" altLang="en-US" dirty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    </a:t>
            </a:r>
            <a:r>
              <a:rPr lang="en-US" altLang="en-US" dirty="0" err="1" smtClean="0">
                <a:latin typeface="+mj-lt"/>
              </a:rPr>
              <a:t>lw</a:t>
            </a:r>
            <a:r>
              <a:rPr lang="en-US" altLang="en-US" dirty="0" smtClean="0">
                <a:latin typeface="+mj-lt"/>
              </a:rPr>
              <a:t> $</a:t>
            </a:r>
            <a:r>
              <a:rPr lang="en-US" altLang="en-US" dirty="0" err="1" smtClean="0">
                <a:latin typeface="+mj-lt"/>
              </a:rPr>
              <a:t>ra</a:t>
            </a:r>
            <a:r>
              <a:rPr lang="en-US" altLang="en-US" dirty="0" smtClean="0">
                <a:latin typeface="+mj-lt"/>
              </a:rPr>
              <a:t>, 12($</a:t>
            </a:r>
            <a:r>
              <a:rPr lang="en-US" altLang="en-US" dirty="0" err="1" smtClean="0">
                <a:latin typeface="+mj-lt"/>
              </a:rPr>
              <a:t>sp</a:t>
            </a:r>
            <a:r>
              <a:rPr lang="en-US" altLang="en-US" dirty="0" smtClean="0">
                <a:latin typeface="+mj-lt"/>
              </a:rPr>
              <a:t>)    # data at $</a:t>
            </a:r>
            <a:r>
              <a:rPr lang="en-US" altLang="en-US" dirty="0" err="1" smtClean="0">
                <a:latin typeface="+mj-lt"/>
              </a:rPr>
              <a:t>sp</a:t>
            </a:r>
            <a:r>
              <a:rPr lang="en-US" altLang="en-US" dirty="0" smtClean="0">
                <a:latin typeface="+mj-lt"/>
              </a:rPr>
              <a:t> + 12 into $</a:t>
            </a:r>
            <a:r>
              <a:rPr lang="en-US" altLang="en-US" dirty="0" err="1" smtClean="0">
                <a:latin typeface="+mj-lt"/>
              </a:rPr>
              <a:t>ra</a:t>
            </a:r>
            <a:endParaRPr lang="en-US" alt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60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2B8116-1EE5-4B50-888E-9FD81B1D193E}" type="slidenum">
              <a:rPr lang="en-US" altLang="en-US" sz="1600">
                <a:latin typeface="Times New Roman" pitchFamily="18" charset="0"/>
              </a:rPr>
              <a:pPr eaLnBrk="1" hangingPunct="1"/>
              <a:t>5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1143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/>
              <a:t>Direct Memory Operands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MIPS, unlike some architectures, does not support direct memory addressing</a:t>
            </a:r>
          </a:p>
          <a:p>
            <a:r>
              <a:rPr lang="en-US" altLang="en-US" dirty="0" smtClean="0"/>
              <a:t>Instead you must set up your memory accesses.</a:t>
            </a:r>
          </a:p>
          <a:p>
            <a:pPr lvl="1"/>
            <a:r>
              <a:rPr lang="en-US" altLang="en-US" dirty="0" smtClean="0"/>
              <a:t>Point to the data by loading the address into a register:   la $a0, </a:t>
            </a:r>
            <a:r>
              <a:rPr lang="en-US" altLang="en-US" dirty="0" err="1" smtClean="0"/>
              <a:t>myVar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Now you can access </a:t>
            </a:r>
            <a:r>
              <a:rPr lang="en-US" altLang="en-US" dirty="0" err="1" smtClean="0"/>
              <a:t>myVar</a:t>
            </a:r>
            <a:r>
              <a:rPr lang="en-US" altLang="en-US" dirty="0" smtClean="0"/>
              <a:t> with an offset to the address:   </a:t>
            </a:r>
            <a:r>
              <a:rPr lang="en-US" altLang="en-US" dirty="0" err="1" smtClean="0"/>
              <a:t>lw</a:t>
            </a:r>
            <a:r>
              <a:rPr lang="en-US" altLang="en-US" dirty="0" smtClean="0"/>
              <a:t> $a1, 0</a:t>
            </a:r>
            <a:r>
              <a:rPr lang="en-US" altLang="en-US" dirty="0" smtClean="0"/>
              <a:t>($a0</a:t>
            </a:r>
            <a:r>
              <a:rPr lang="en-US" altLang="en-US" dirty="0" smtClean="0"/>
              <a:t>)  # load </a:t>
            </a:r>
            <a:r>
              <a:rPr lang="en-US" altLang="en-US" dirty="0" err="1" smtClean="0"/>
              <a:t>myVar</a:t>
            </a:r>
            <a:r>
              <a:rPr lang="en-US" altLang="en-US" dirty="0" smtClean="0"/>
              <a:t> into a1</a:t>
            </a:r>
          </a:p>
          <a:p>
            <a:r>
              <a:rPr lang="en-US" altLang="en-US" dirty="0" smtClean="0"/>
              <a:t>Note that it was Ok that the offset was 0, but we could also use a non-zero offset if we needed, for instance to access elements of an array.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72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E046FD-2DC0-4302-8687-7537E1F68AF6}" type="slidenum">
              <a:rPr lang="en-US" altLang="en-US" sz="1600">
                <a:latin typeface="Times New Roman" pitchFamily="18" charset="0"/>
              </a:rPr>
              <a:pPr eaLnBrk="1" hangingPunct="1"/>
              <a:t>6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877614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Move, Load, and Store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2020614"/>
            <a:ext cx="7772400" cy="3733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Load and Store are the memory access operations</a:t>
            </a:r>
          </a:p>
          <a:p>
            <a:pPr lvl="1"/>
            <a:r>
              <a:rPr lang="en-US" altLang="en-US" dirty="0" smtClean="0"/>
              <a:t>There are several variations of each based on data size and type. (</a:t>
            </a:r>
            <a:r>
              <a:rPr lang="en-US" altLang="en-US" dirty="0" err="1" smtClean="0"/>
              <a:t>lb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lbu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lwl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sh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sw</a:t>
            </a:r>
            <a:r>
              <a:rPr lang="en-US" altLang="en-US" dirty="0" smtClean="0"/>
              <a:t>, etc.)</a:t>
            </a:r>
          </a:p>
          <a:p>
            <a:pPr lvl="1"/>
            <a:r>
              <a:rPr lang="en-US" altLang="en-US" dirty="0" smtClean="0"/>
              <a:t>There are also load variations that don’t affect data directly (la, li)</a:t>
            </a:r>
          </a:p>
          <a:p>
            <a:r>
              <a:rPr lang="en-US" altLang="en-US" dirty="0" smtClean="0"/>
              <a:t>Move is used to transport data between registers only and never affects memory</a:t>
            </a:r>
          </a:p>
          <a:p>
            <a:r>
              <a:rPr lang="en-US" altLang="en-US" dirty="0" smtClean="0"/>
              <a:t>Variations on Move are use to access special registers.</a:t>
            </a:r>
          </a:p>
        </p:txBody>
      </p:sp>
    </p:spTree>
    <p:extLst>
      <p:ext uri="{BB962C8B-B14F-4D97-AF65-F5344CB8AC3E}">
        <p14:creationId xmlns:p14="http://schemas.microsoft.com/office/powerpoint/2010/main" val="97860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BDF291-ED15-4002-9628-C5883BAEF29E}" type="slidenum">
              <a:rPr lang="en-US" altLang="en-US" sz="1600">
                <a:latin typeface="Times New Roman" pitchFamily="18" charset="0"/>
              </a:rPr>
              <a:pPr eaLnBrk="1" hangingPunct="1"/>
              <a:t>7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1026"/>
          <p:cNvSpPr txBox="1">
            <a:spLocks noChangeArrowheads="1"/>
          </p:cNvSpPr>
          <p:nvPr/>
        </p:nvSpPr>
        <p:spPr>
          <a:xfrm>
            <a:off x="717331" y="893379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Zero- and Sign- extension</a:t>
            </a:r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>
          <a:xfrm>
            <a:off x="717332" y="2112579"/>
            <a:ext cx="7588468" cy="3429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Extension is used when a small piece of data is stored into a larger space. (ex. byte into word.)</a:t>
            </a:r>
          </a:p>
          <a:p>
            <a:r>
              <a:rPr lang="en-US" altLang="en-US" dirty="0" smtClean="0"/>
              <a:t>The space to the left is filled with either zero or the sign bit.</a:t>
            </a:r>
          </a:p>
          <a:p>
            <a:r>
              <a:rPr lang="en-US" altLang="en-US" dirty="0" smtClean="0"/>
              <a:t>Address operations sign extend the offset before </a:t>
            </a:r>
            <a:r>
              <a:rPr lang="en-US" altLang="en-US" dirty="0" err="1" smtClean="0"/>
              <a:t>ORing</a:t>
            </a:r>
            <a:r>
              <a:rPr lang="en-US" altLang="en-US" dirty="0" smtClean="0"/>
              <a:t> it to the base.</a:t>
            </a:r>
          </a:p>
          <a:p>
            <a:r>
              <a:rPr lang="en-US" altLang="en-US" dirty="0" smtClean="0"/>
              <a:t>Arithmetic operations select which to use by type:</a:t>
            </a:r>
          </a:p>
          <a:p>
            <a:pPr lvl="1"/>
            <a:r>
              <a:rPr lang="en-US" altLang="en-US" dirty="0" smtClean="0"/>
              <a:t>Unsigned operations zero-extend</a:t>
            </a:r>
          </a:p>
          <a:p>
            <a:pPr lvl="1"/>
            <a:r>
              <a:rPr lang="en-US" altLang="en-US" dirty="0" smtClean="0"/>
              <a:t>Signed operations sign-extend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17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3F209E-9AB5-4E95-9E82-027BACE9D9F5}" type="slidenum">
              <a:rPr lang="en-US" altLang="en-US" sz="1600">
                <a:latin typeface="Times New Roman" pitchFamily="18" charset="0"/>
              </a:rPr>
              <a:pPr eaLnBrk="1" hangingPunct="1"/>
              <a:t>8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What's Next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676400" y="2362200"/>
            <a:ext cx="6248400" cy="27432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Data Transfer Instructions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Addition and Subtraction</a:t>
            </a:r>
          </a:p>
          <a:p>
            <a:r>
              <a:rPr lang="en-US" altLang="en-US" dirty="0" smtClean="0"/>
              <a:t>Indirect Addressing</a:t>
            </a:r>
          </a:p>
          <a:p>
            <a:r>
              <a:rPr lang="en-US" altLang="en-US" dirty="0" smtClean="0"/>
              <a:t>JMP and BRANCH Instructions</a:t>
            </a:r>
          </a:p>
        </p:txBody>
      </p:sp>
    </p:spTree>
    <p:extLst>
      <p:ext uri="{BB962C8B-B14F-4D97-AF65-F5344CB8AC3E}">
        <p14:creationId xmlns:p14="http://schemas.microsoft.com/office/powerpoint/2010/main" val="21451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3F209E-9AB5-4E95-9E82-027BACE9D9F5}" type="slidenum">
              <a:rPr lang="en-US" altLang="en-US" sz="1600">
                <a:latin typeface="Times New Roman" pitchFamily="18" charset="0"/>
              </a:rPr>
              <a:pPr eaLnBrk="1" hangingPunct="1"/>
              <a:t>9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62152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ADD and SUB Instructions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119352" y="2057400"/>
            <a:ext cx="7010400" cy="331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marL="2286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6858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500" dirty="0" smtClean="0"/>
              <a:t>add or </a:t>
            </a:r>
            <a:r>
              <a:rPr lang="en-US" altLang="en-US" sz="2500" dirty="0" err="1" smtClean="0"/>
              <a:t>addu</a:t>
            </a:r>
            <a:r>
              <a:rPr lang="en-US" altLang="en-US" sz="2500" dirty="0" smtClean="0"/>
              <a:t> Rd, </a:t>
            </a:r>
            <a:r>
              <a:rPr lang="en-US" altLang="en-US" sz="2500" dirty="0" err="1" smtClean="0"/>
              <a:t>Rs</a:t>
            </a:r>
            <a:r>
              <a:rPr lang="en-US" altLang="en-US" sz="2500" dirty="0" smtClean="0"/>
              <a:t>, </a:t>
            </a:r>
            <a:r>
              <a:rPr lang="en-US" altLang="en-US" sz="2500" dirty="0" err="1" smtClean="0"/>
              <a:t>Rt</a:t>
            </a:r>
            <a:endParaRPr lang="en-US" altLang="en-US" sz="2500" dirty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000" dirty="0"/>
              <a:t>Logic: </a:t>
            </a:r>
            <a:r>
              <a:rPr lang="en-US" altLang="en-US" sz="2000" i="1" dirty="0"/>
              <a:t>destination </a:t>
            </a:r>
            <a:r>
              <a:rPr lang="en-US" altLang="en-US" sz="2400" dirty="0">
                <a:sym typeface="Symbol" pitchFamily="18" charset="2"/>
              </a:rPr>
              <a:t> </a:t>
            </a:r>
            <a:r>
              <a:rPr lang="en-US" altLang="en-US" sz="2000" i="1" dirty="0" smtClean="0"/>
              <a:t>source </a:t>
            </a:r>
            <a:r>
              <a:rPr lang="en-US" altLang="en-US" sz="2000" dirty="0" err="1"/>
              <a:t>Rs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+ source </a:t>
            </a:r>
            <a:r>
              <a:rPr lang="en-US" altLang="en-US" sz="2000" dirty="0" err="1" smtClean="0"/>
              <a:t>Rt</a:t>
            </a:r>
            <a:endParaRPr lang="en-US" altLang="en-US" sz="2000" dirty="0"/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500" dirty="0" smtClean="0"/>
              <a:t>sub or </a:t>
            </a:r>
            <a:r>
              <a:rPr lang="en-US" altLang="en-US" sz="2500" dirty="0" err="1" smtClean="0"/>
              <a:t>subu</a:t>
            </a:r>
            <a:r>
              <a:rPr lang="en-US" altLang="en-US" sz="2500" dirty="0" smtClean="0"/>
              <a:t> Rd, </a:t>
            </a:r>
            <a:r>
              <a:rPr lang="en-US" altLang="en-US" sz="2500" dirty="0" err="1" smtClean="0"/>
              <a:t>Rs</a:t>
            </a:r>
            <a:r>
              <a:rPr lang="en-US" altLang="en-US" sz="2500" dirty="0" smtClean="0"/>
              <a:t>, </a:t>
            </a:r>
            <a:r>
              <a:rPr lang="en-US" altLang="en-US" sz="2500" dirty="0" err="1" smtClean="0"/>
              <a:t>Rt</a:t>
            </a:r>
            <a:endParaRPr lang="en-US" altLang="en-US" sz="2500" dirty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000" dirty="0"/>
              <a:t>Logic: </a:t>
            </a:r>
            <a:r>
              <a:rPr lang="en-US" altLang="en-US" sz="2000" i="1" dirty="0"/>
              <a:t>destination </a:t>
            </a:r>
            <a:r>
              <a:rPr lang="en-US" altLang="en-US" sz="2400" dirty="0">
                <a:sym typeface="Symbol" pitchFamily="18" charset="2"/>
              </a:rPr>
              <a:t> </a:t>
            </a:r>
            <a:r>
              <a:rPr lang="en-US" altLang="en-US" sz="2000" i="1" dirty="0" smtClean="0"/>
              <a:t>source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Rs</a:t>
            </a:r>
            <a:r>
              <a:rPr lang="en-US" altLang="en-US" sz="2000" i="1" dirty="0" smtClean="0"/>
              <a:t> </a:t>
            </a:r>
            <a:r>
              <a:rPr lang="en-US" altLang="en-US" sz="2000" dirty="0"/>
              <a:t>– </a:t>
            </a:r>
            <a:r>
              <a:rPr lang="en-US" altLang="en-US" sz="2000" dirty="0" smtClean="0"/>
              <a:t>source </a:t>
            </a:r>
            <a:r>
              <a:rPr lang="en-US" altLang="en-US" sz="2000" dirty="0" err="1" smtClean="0"/>
              <a:t>Rt</a:t>
            </a:r>
            <a:endParaRPr lang="en-US" altLang="en-US" sz="2000" dirty="0"/>
          </a:p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500" dirty="0" err="1" smtClean="0"/>
              <a:t>addi</a:t>
            </a:r>
            <a:r>
              <a:rPr lang="en-US" altLang="en-US" sz="2500" dirty="0" smtClean="0"/>
              <a:t> </a:t>
            </a:r>
            <a:r>
              <a:rPr lang="en-US" altLang="en-US" sz="2500" dirty="0"/>
              <a:t>or </a:t>
            </a:r>
            <a:r>
              <a:rPr lang="en-US" altLang="en-US" sz="2500" dirty="0" err="1" smtClean="0"/>
              <a:t>addiu</a:t>
            </a:r>
            <a:r>
              <a:rPr lang="en-US" altLang="en-US" sz="2500" dirty="0" smtClean="0"/>
              <a:t> </a:t>
            </a:r>
            <a:r>
              <a:rPr lang="en-US" altLang="en-US" sz="2500" dirty="0"/>
              <a:t>Rd, </a:t>
            </a:r>
            <a:r>
              <a:rPr lang="en-US" altLang="en-US" sz="2500" dirty="0" err="1"/>
              <a:t>Rs</a:t>
            </a:r>
            <a:r>
              <a:rPr lang="en-US" altLang="en-US" sz="2500" dirty="0"/>
              <a:t>, </a:t>
            </a:r>
            <a:r>
              <a:rPr lang="en-US" altLang="en-US" sz="2500" dirty="0" err="1" smtClean="0"/>
              <a:t>Imm</a:t>
            </a:r>
            <a:endParaRPr lang="en-US" altLang="en-US" sz="2500" dirty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000" dirty="0"/>
              <a:t>Logic: </a:t>
            </a:r>
            <a:r>
              <a:rPr lang="en-US" altLang="en-US" sz="2000" i="1" dirty="0"/>
              <a:t>destination </a:t>
            </a:r>
            <a:r>
              <a:rPr lang="en-US" altLang="en-US" sz="2400" dirty="0">
                <a:sym typeface="Symbol" pitchFamily="18" charset="2"/>
              </a:rPr>
              <a:t> </a:t>
            </a:r>
            <a:r>
              <a:rPr lang="en-US" altLang="en-US" sz="2000" i="1" dirty="0"/>
              <a:t>source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Rs</a:t>
            </a:r>
            <a:r>
              <a:rPr lang="en-US" altLang="en-US" sz="2000" i="1" dirty="0"/>
              <a:t> </a:t>
            </a:r>
            <a:r>
              <a:rPr lang="en-US" altLang="en-US" sz="2000" dirty="0" smtClean="0"/>
              <a:t>+ immediate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400" dirty="0" smtClean="0"/>
              <a:t>Note that memory is not affected by these operations</a:t>
            </a:r>
          </a:p>
        </p:txBody>
      </p:sp>
    </p:spTree>
    <p:extLst>
      <p:ext uri="{BB962C8B-B14F-4D97-AF65-F5344CB8AC3E}">
        <p14:creationId xmlns:p14="http://schemas.microsoft.com/office/powerpoint/2010/main" val="422361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2266</TotalTime>
  <Words>1907</Words>
  <Application>Microsoft Office PowerPoint</Application>
  <PresentationFormat>On-screen Show (4:3)</PresentationFormat>
  <Paragraphs>321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Constantia</vt:lpstr>
      <vt:lpstr>Courier New</vt:lpstr>
      <vt:lpstr>Symbol</vt:lpstr>
      <vt:lpstr>Times New Roman</vt:lpstr>
      <vt:lpstr>Wingdings 2</vt:lpstr>
      <vt:lpstr>Flow</vt:lpstr>
      <vt:lpstr>Deeper Assembly: Addressing, Conditions,  Branching, and Loops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Assembly Language</dc:title>
  <dc:creator>Patrick Kelley</dc:creator>
  <cp:lastModifiedBy>Patrick Kelley</cp:lastModifiedBy>
  <cp:revision>89</cp:revision>
  <dcterms:created xsi:type="dcterms:W3CDTF">2014-02-03T00:09:05Z</dcterms:created>
  <dcterms:modified xsi:type="dcterms:W3CDTF">2016-07-01T02:29:06Z</dcterms:modified>
</cp:coreProperties>
</file>